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85"/>
  </p:notesMasterIdLst>
  <p:sldIdLst>
    <p:sldId id="256" r:id="rId2"/>
    <p:sldId id="583" r:id="rId3"/>
    <p:sldId id="628" r:id="rId4"/>
    <p:sldId id="629" r:id="rId5"/>
    <p:sldId id="630" r:id="rId6"/>
    <p:sldId id="580" r:id="rId7"/>
    <p:sldId id="631" r:id="rId8"/>
    <p:sldId id="632" r:id="rId9"/>
    <p:sldId id="300" r:id="rId10"/>
    <p:sldId id="486" r:id="rId11"/>
    <p:sldId id="633" r:id="rId12"/>
    <p:sldId id="634" r:id="rId13"/>
    <p:sldId id="635" r:id="rId14"/>
    <p:sldId id="636" r:id="rId15"/>
    <p:sldId id="584" r:id="rId16"/>
    <p:sldId id="622" r:id="rId17"/>
    <p:sldId id="585" r:id="rId18"/>
    <p:sldId id="623" r:id="rId19"/>
    <p:sldId id="624" r:id="rId20"/>
    <p:sldId id="586" r:id="rId21"/>
    <p:sldId id="587" r:id="rId22"/>
    <p:sldId id="588" r:id="rId23"/>
    <p:sldId id="589" r:id="rId24"/>
    <p:sldId id="590" r:id="rId25"/>
    <p:sldId id="591" r:id="rId26"/>
    <p:sldId id="592" r:id="rId27"/>
    <p:sldId id="637" r:id="rId28"/>
    <p:sldId id="593" r:id="rId29"/>
    <p:sldId id="594" r:id="rId30"/>
    <p:sldId id="595" r:id="rId31"/>
    <p:sldId id="596" r:id="rId32"/>
    <p:sldId id="620" r:id="rId33"/>
    <p:sldId id="621" r:id="rId34"/>
    <p:sldId id="597" r:id="rId35"/>
    <p:sldId id="598" r:id="rId36"/>
    <p:sldId id="599" r:id="rId37"/>
    <p:sldId id="600" r:id="rId38"/>
    <p:sldId id="601" r:id="rId39"/>
    <p:sldId id="602" r:id="rId40"/>
    <p:sldId id="603" r:id="rId41"/>
    <p:sldId id="604" r:id="rId42"/>
    <p:sldId id="605" r:id="rId43"/>
    <p:sldId id="606" r:id="rId44"/>
    <p:sldId id="607" r:id="rId45"/>
    <p:sldId id="438" r:id="rId46"/>
    <p:sldId id="439" r:id="rId47"/>
    <p:sldId id="440" r:id="rId48"/>
    <p:sldId id="441" r:id="rId49"/>
    <p:sldId id="442" r:id="rId50"/>
    <p:sldId id="443" r:id="rId51"/>
    <p:sldId id="444" r:id="rId52"/>
    <p:sldId id="445" r:id="rId53"/>
    <p:sldId id="447" r:id="rId54"/>
    <p:sldId id="448" r:id="rId55"/>
    <p:sldId id="449" r:id="rId56"/>
    <p:sldId id="549" r:id="rId57"/>
    <p:sldId id="450" r:id="rId58"/>
    <p:sldId id="451" r:id="rId59"/>
    <p:sldId id="550" r:id="rId60"/>
    <p:sldId id="452" r:id="rId61"/>
    <p:sldId id="453" r:id="rId62"/>
    <p:sldId id="454" r:id="rId63"/>
    <p:sldId id="456" r:id="rId64"/>
    <p:sldId id="457" r:id="rId65"/>
    <p:sldId id="455" r:id="rId66"/>
    <p:sldId id="551" r:id="rId67"/>
    <p:sldId id="552" r:id="rId68"/>
    <p:sldId id="553" r:id="rId69"/>
    <p:sldId id="459" r:id="rId70"/>
    <p:sldId id="462" r:id="rId71"/>
    <p:sldId id="463" r:id="rId72"/>
    <p:sldId id="465" r:id="rId73"/>
    <p:sldId id="466" r:id="rId74"/>
    <p:sldId id="467" r:id="rId75"/>
    <p:sldId id="468" r:id="rId76"/>
    <p:sldId id="469" r:id="rId77"/>
    <p:sldId id="470" r:id="rId78"/>
    <p:sldId id="474" r:id="rId79"/>
    <p:sldId id="475" r:id="rId80"/>
    <p:sldId id="638" r:id="rId81"/>
    <p:sldId id="639" r:id="rId82"/>
    <p:sldId id="640" r:id="rId83"/>
    <p:sldId id="641" r:id="rId84"/>
  </p:sldIdLst>
  <p:sldSz cx="12422188" cy="7921625"/>
  <p:notesSz cx="6858000" cy="9144000"/>
  <p:defaultTextStyle>
    <a:defPPr>
      <a:defRPr lang="en-US"/>
    </a:defPPr>
    <a:lvl1pPr marL="0" algn="l" defTabSz="1162477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1238" algn="l" defTabSz="1162477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62477" algn="l" defTabSz="1162477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43715" algn="l" defTabSz="1162477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24953" algn="l" defTabSz="1162477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06192" algn="l" defTabSz="1162477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87430" algn="l" defTabSz="1162477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68669" algn="l" defTabSz="1162477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49907" algn="l" defTabSz="1162477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5">
          <p15:clr>
            <a:srgbClr val="A4A3A4"/>
          </p15:clr>
        </p15:guide>
        <p15:guide id="2" pos="391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70" d="100"/>
          <a:sy n="70" d="100"/>
        </p:scale>
        <p:origin x="666" y="78"/>
      </p:cViewPr>
      <p:guideLst>
        <p:guide orient="horz" pos="2495"/>
        <p:guide pos="3913"/>
      </p:guideLst>
    </p:cSldViewPr>
  </p:slideViewPr>
  <p:outlineViewPr>
    <p:cViewPr>
      <p:scale>
        <a:sx n="33" d="100"/>
        <a:sy n="33" d="100"/>
      </p:scale>
      <p:origin x="0" y="4500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819FDE-BB62-4D85-ACC5-6784BD459EB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55B7E17C-9590-4322-9DE3-7CEE413723E3}">
      <dgm:prSet phldrT="[Text]"/>
      <dgm:spPr>
        <a:effectLst>
          <a:glow rad="127000">
            <a:srgbClr val="FFFF00"/>
          </a:glow>
        </a:effectLst>
      </dgm:spPr>
      <dgm:t>
        <a:bodyPr/>
        <a:lstStyle/>
        <a:p>
          <a:r>
            <a:rPr lang="en-US" dirty="0"/>
            <a:t>Ellis IV</a:t>
          </a:r>
        </a:p>
        <a:p>
          <a:r>
            <a:rPr lang="en-US" dirty="0"/>
            <a:t>(non vital)</a:t>
          </a:r>
          <a:endParaRPr lang="en-IN" dirty="0"/>
        </a:p>
      </dgm:t>
    </dgm:pt>
    <dgm:pt modelId="{D518F710-2761-4CBB-BAD1-70FD080A620A}" type="parTrans" cxnId="{AF2C8F4C-8615-483F-A2DD-F3C94F388D19}">
      <dgm:prSet/>
      <dgm:spPr/>
      <dgm:t>
        <a:bodyPr/>
        <a:lstStyle/>
        <a:p>
          <a:endParaRPr lang="en-IN"/>
        </a:p>
      </dgm:t>
    </dgm:pt>
    <dgm:pt modelId="{33BD0D43-15ED-4E29-B163-FFAD85D909A5}" type="sibTrans" cxnId="{AF2C8F4C-8615-483F-A2DD-F3C94F388D19}">
      <dgm:prSet/>
      <dgm:spPr/>
      <dgm:t>
        <a:bodyPr/>
        <a:lstStyle/>
        <a:p>
          <a:endParaRPr lang="en-IN"/>
        </a:p>
      </dgm:t>
    </dgm:pt>
    <dgm:pt modelId="{F0807A69-B29B-41D0-8BAC-427DEC58BA87}">
      <dgm:prSet phldrT="[Text]"/>
      <dgm:spPr>
        <a:effectLst>
          <a:glow rad="127000">
            <a:srgbClr val="FF00FF"/>
          </a:glow>
        </a:effectLst>
      </dgm:spPr>
      <dgm:t>
        <a:bodyPr/>
        <a:lstStyle/>
        <a:p>
          <a:r>
            <a:rPr lang="en-US" dirty="0"/>
            <a:t>Open apex </a:t>
          </a:r>
          <a:endParaRPr lang="en-IN" dirty="0"/>
        </a:p>
      </dgm:t>
    </dgm:pt>
    <dgm:pt modelId="{686FCB88-3827-49AC-A119-03DD07384982}" type="parTrans" cxnId="{E79E95F2-43B8-4DBA-ABC1-3D00CC37D2E0}">
      <dgm:prSet/>
      <dgm:spPr/>
      <dgm:t>
        <a:bodyPr/>
        <a:lstStyle/>
        <a:p>
          <a:endParaRPr lang="en-IN"/>
        </a:p>
      </dgm:t>
    </dgm:pt>
    <dgm:pt modelId="{8424DF13-A2F8-41FD-A7FC-823784C6EDA7}" type="sibTrans" cxnId="{E79E95F2-43B8-4DBA-ABC1-3D00CC37D2E0}">
      <dgm:prSet/>
      <dgm:spPr/>
      <dgm:t>
        <a:bodyPr/>
        <a:lstStyle/>
        <a:p>
          <a:endParaRPr lang="en-IN"/>
        </a:p>
      </dgm:t>
    </dgm:pt>
    <dgm:pt modelId="{29BC2015-E784-424A-BCB6-F1A8E406D558}">
      <dgm:prSet phldrT="[Text]"/>
      <dgm:spPr>
        <a:effectLst>
          <a:glow rad="127000">
            <a:schemeClr val="accent1"/>
          </a:glow>
        </a:effectLst>
      </dgm:spPr>
      <dgm:t>
        <a:bodyPr/>
        <a:lstStyle/>
        <a:p>
          <a:r>
            <a:rPr lang="en-US" dirty="0"/>
            <a:t>Apexification </a:t>
          </a:r>
          <a:endParaRPr lang="en-IN" dirty="0"/>
        </a:p>
      </dgm:t>
    </dgm:pt>
    <dgm:pt modelId="{A4AA301A-904E-47DB-99BD-C68AC17C3490}" type="parTrans" cxnId="{B44D3C01-35F8-46EE-BE5D-3A46584CDAE1}">
      <dgm:prSet/>
      <dgm:spPr/>
      <dgm:t>
        <a:bodyPr/>
        <a:lstStyle/>
        <a:p>
          <a:endParaRPr lang="en-IN"/>
        </a:p>
      </dgm:t>
    </dgm:pt>
    <dgm:pt modelId="{4DAE28B8-142E-4F7D-850B-536D86CC9A3A}" type="sibTrans" cxnId="{B44D3C01-35F8-46EE-BE5D-3A46584CDAE1}">
      <dgm:prSet/>
      <dgm:spPr/>
      <dgm:t>
        <a:bodyPr/>
        <a:lstStyle/>
        <a:p>
          <a:endParaRPr lang="en-IN"/>
        </a:p>
      </dgm:t>
    </dgm:pt>
    <dgm:pt modelId="{5F6E0800-08DE-4E89-8A32-9DB2848FE6B3}">
      <dgm:prSet phldrT="[Text]"/>
      <dgm:spPr>
        <a:effectLst>
          <a:glow rad="127000">
            <a:srgbClr val="6666FF"/>
          </a:glow>
        </a:effectLst>
      </dgm:spPr>
      <dgm:t>
        <a:bodyPr/>
        <a:lstStyle/>
        <a:p>
          <a:r>
            <a:rPr lang="en-US" dirty="0"/>
            <a:t>revascularization</a:t>
          </a:r>
          <a:endParaRPr lang="en-IN" dirty="0"/>
        </a:p>
      </dgm:t>
    </dgm:pt>
    <dgm:pt modelId="{68006F7D-8DB6-4E4F-B8CA-ED0089D97964}" type="parTrans" cxnId="{CAE1BFD6-0BBB-4CD0-8CB0-213D75887544}">
      <dgm:prSet/>
      <dgm:spPr/>
      <dgm:t>
        <a:bodyPr/>
        <a:lstStyle/>
        <a:p>
          <a:endParaRPr lang="en-IN"/>
        </a:p>
      </dgm:t>
    </dgm:pt>
    <dgm:pt modelId="{08D83A11-5B47-4F73-9E5C-A015DD2B6154}" type="sibTrans" cxnId="{CAE1BFD6-0BBB-4CD0-8CB0-213D75887544}">
      <dgm:prSet/>
      <dgm:spPr/>
      <dgm:t>
        <a:bodyPr/>
        <a:lstStyle/>
        <a:p>
          <a:endParaRPr lang="en-IN"/>
        </a:p>
      </dgm:t>
    </dgm:pt>
    <dgm:pt modelId="{38140EF8-C0A4-4E58-905C-472F0E04AF00}">
      <dgm:prSet phldrT="[Text]"/>
      <dgm:spPr>
        <a:effectLst>
          <a:glow rad="127000">
            <a:srgbClr val="FF0000"/>
          </a:glow>
        </a:effectLst>
      </dgm:spPr>
      <dgm:t>
        <a:bodyPr/>
        <a:lstStyle/>
        <a:p>
          <a:r>
            <a:rPr lang="en-US" dirty="0"/>
            <a:t>Closed apex</a:t>
          </a:r>
          <a:endParaRPr lang="en-IN" dirty="0"/>
        </a:p>
      </dgm:t>
    </dgm:pt>
    <dgm:pt modelId="{456CBE80-800A-45AB-8337-03EB0EAE15E5}" type="parTrans" cxnId="{B3211B2B-238F-4950-BE1F-A746B5BFCBCF}">
      <dgm:prSet/>
      <dgm:spPr/>
      <dgm:t>
        <a:bodyPr/>
        <a:lstStyle/>
        <a:p>
          <a:endParaRPr lang="en-IN"/>
        </a:p>
      </dgm:t>
    </dgm:pt>
    <dgm:pt modelId="{29AE2D90-3539-4EE0-AEA1-E4906C032A13}" type="sibTrans" cxnId="{B3211B2B-238F-4950-BE1F-A746B5BFCBCF}">
      <dgm:prSet/>
      <dgm:spPr/>
      <dgm:t>
        <a:bodyPr/>
        <a:lstStyle/>
        <a:p>
          <a:endParaRPr lang="en-IN"/>
        </a:p>
      </dgm:t>
    </dgm:pt>
    <dgm:pt modelId="{583C456E-17C0-4242-8257-16CF15E0D94D}">
      <dgm:prSet phldrT="[Text]"/>
      <dgm:spPr>
        <a:effectLst>
          <a:glow rad="127000">
            <a:srgbClr val="FF6600"/>
          </a:glow>
        </a:effectLst>
      </dgm:spPr>
      <dgm:t>
        <a:bodyPr/>
        <a:lstStyle/>
        <a:p>
          <a:r>
            <a:rPr lang="en-US" dirty="0"/>
            <a:t>Root canal treatment</a:t>
          </a:r>
          <a:endParaRPr lang="en-IN" dirty="0"/>
        </a:p>
      </dgm:t>
    </dgm:pt>
    <dgm:pt modelId="{C11849B2-F28A-4B76-8E31-6A69780BD486}" type="parTrans" cxnId="{7DE4E309-BA9E-40F5-B5E7-C2F804871E1B}">
      <dgm:prSet/>
      <dgm:spPr/>
      <dgm:t>
        <a:bodyPr/>
        <a:lstStyle/>
        <a:p>
          <a:endParaRPr lang="en-IN"/>
        </a:p>
      </dgm:t>
    </dgm:pt>
    <dgm:pt modelId="{14680C95-8EEB-42F5-96DA-95018801457D}" type="sibTrans" cxnId="{7DE4E309-BA9E-40F5-B5E7-C2F804871E1B}">
      <dgm:prSet/>
      <dgm:spPr/>
      <dgm:t>
        <a:bodyPr/>
        <a:lstStyle/>
        <a:p>
          <a:endParaRPr lang="en-IN"/>
        </a:p>
      </dgm:t>
    </dgm:pt>
    <dgm:pt modelId="{E94F97F3-5ED9-4E8F-8589-5751F1A08EEA}" type="pres">
      <dgm:prSet presAssocID="{43819FDE-BB62-4D85-ACC5-6784BD459EB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D56211-51C2-45E5-A7F6-EAF73FBABC02}" type="pres">
      <dgm:prSet presAssocID="{55B7E17C-9590-4322-9DE3-7CEE413723E3}" presName="root1" presStyleCnt="0"/>
      <dgm:spPr/>
    </dgm:pt>
    <dgm:pt modelId="{04492C2B-A627-4542-8B5B-BB4AD2FA52E4}" type="pres">
      <dgm:prSet presAssocID="{55B7E17C-9590-4322-9DE3-7CEE413723E3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8207E1-8AB3-45A2-988F-3F028A691908}" type="pres">
      <dgm:prSet presAssocID="{55B7E17C-9590-4322-9DE3-7CEE413723E3}" presName="level2hierChild" presStyleCnt="0"/>
      <dgm:spPr/>
    </dgm:pt>
    <dgm:pt modelId="{F25E29B9-633D-4EB6-B3ED-5D0CD02CF0B9}" type="pres">
      <dgm:prSet presAssocID="{686FCB88-3827-49AC-A119-03DD07384982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6590DA80-77E2-402D-BE3F-148DB3CD5881}" type="pres">
      <dgm:prSet presAssocID="{686FCB88-3827-49AC-A119-03DD07384982}" presName="connTx" presStyleLbl="parChTrans1D2" presStyleIdx="0" presStyleCnt="2"/>
      <dgm:spPr/>
      <dgm:t>
        <a:bodyPr/>
        <a:lstStyle/>
        <a:p>
          <a:endParaRPr lang="en-US"/>
        </a:p>
      </dgm:t>
    </dgm:pt>
    <dgm:pt modelId="{3235D48B-DED8-4E0E-A876-AE8E9663278E}" type="pres">
      <dgm:prSet presAssocID="{F0807A69-B29B-41D0-8BAC-427DEC58BA87}" presName="root2" presStyleCnt="0"/>
      <dgm:spPr/>
    </dgm:pt>
    <dgm:pt modelId="{61EE6727-AB6A-433E-B640-BCE9AF9110E2}" type="pres">
      <dgm:prSet presAssocID="{F0807A69-B29B-41D0-8BAC-427DEC58BA87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539CDD-C61F-4BB9-84AD-19BA5A2F1090}" type="pres">
      <dgm:prSet presAssocID="{F0807A69-B29B-41D0-8BAC-427DEC58BA87}" presName="level3hierChild" presStyleCnt="0"/>
      <dgm:spPr/>
    </dgm:pt>
    <dgm:pt modelId="{F873ABC8-F64A-4652-86E2-F0F29AE32CE9}" type="pres">
      <dgm:prSet presAssocID="{A4AA301A-904E-47DB-99BD-C68AC17C3490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26AA81A8-CB54-4F63-90D0-8DADE70BA91A}" type="pres">
      <dgm:prSet presAssocID="{A4AA301A-904E-47DB-99BD-C68AC17C3490}" presName="connTx" presStyleLbl="parChTrans1D3" presStyleIdx="0" presStyleCnt="3"/>
      <dgm:spPr/>
      <dgm:t>
        <a:bodyPr/>
        <a:lstStyle/>
        <a:p>
          <a:endParaRPr lang="en-US"/>
        </a:p>
      </dgm:t>
    </dgm:pt>
    <dgm:pt modelId="{26C64846-E366-4903-A734-A9EA2CE10F45}" type="pres">
      <dgm:prSet presAssocID="{29BC2015-E784-424A-BCB6-F1A8E406D558}" presName="root2" presStyleCnt="0"/>
      <dgm:spPr/>
    </dgm:pt>
    <dgm:pt modelId="{4CC8932D-E310-42BD-B027-048D2CE9EF5C}" type="pres">
      <dgm:prSet presAssocID="{29BC2015-E784-424A-BCB6-F1A8E406D558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23B25A-849F-4508-97CB-A611F54689A4}" type="pres">
      <dgm:prSet presAssocID="{29BC2015-E784-424A-BCB6-F1A8E406D558}" presName="level3hierChild" presStyleCnt="0"/>
      <dgm:spPr/>
    </dgm:pt>
    <dgm:pt modelId="{B47EDC34-6741-421A-B97E-83B852C87D0B}" type="pres">
      <dgm:prSet presAssocID="{68006F7D-8DB6-4E4F-B8CA-ED0089D97964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B7B937AD-1D98-4F13-9489-EBA095CF8F20}" type="pres">
      <dgm:prSet presAssocID="{68006F7D-8DB6-4E4F-B8CA-ED0089D97964}" presName="connTx" presStyleLbl="parChTrans1D3" presStyleIdx="1" presStyleCnt="3"/>
      <dgm:spPr/>
      <dgm:t>
        <a:bodyPr/>
        <a:lstStyle/>
        <a:p>
          <a:endParaRPr lang="en-US"/>
        </a:p>
      </dgm:t>
    </dgm:pt>
    <dgm:pt modelId="{B5393652-BA35-4832-8419-120B7405B85A}" type="pres">
      <dgm:prSet presAssocID="{5F6E0800-08DE-4E89-8A32-9DB2848FE6B3}" presName="root2" presStyleCnt="0"/>
      <dgm:spPr/>
    </dgm:pt>
    <dgm:pt modelId="{2CE997DB-5014-4D6E-AAF2-72260B8E30C7}" type="pres">
      <dgm:prSet presAssocID="{5F6E0800-08DE-4E89-8A32-9DB2848FE6B3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8E3411E-1A6D-419B-A1E0-C2A55944CA73}" type="pres">
      <dgm:prSet presAssocID="{5F6E0800-08DE-4E89-8A32-9DB2848FE6B3}" presName="level3hierChild" presStyleCnt="0"/>
      <dgm:spPr/>
    </dgm:pt>
    <dgm:pt modelId="{9BFED409-775C-41FB-82A6-A992F612758D}" type="pres">
      <dgm:prSet presAssocID="{456CBE80-800A-45AB-8337-03EB0EAE15E5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782EC1FA-7F2C-49CA-A865-079C80DEFD9D}" type="pres">
      <dgm:prSet presAssocID="{456CBE80-800A-45AB-8337-03EB0EAE15E5}" presName="connTx" presStyleLbl="parChTrans1D2" presStyleIdx="1" presStyleCnt="2"/>
      <dgm:spPr/>
      <dgm:t>
        <a:bodyPr/>
        <a:lstStyle/>
        <a:p>
          <a:endParaRPr lang="en-US"/>
        </a:p>
      </dgm:t>
    </dgm:pt>
    <dgm:pt modelId="{B431E4D7-48F9-4D08-80ED-8E84C2DF9201}" type="pres">
      <dgm:prSet presAssocID="{38140EF8-C0A4-4E58-905C-472F0E04AF00}" presName="root2" presStyleCnt="0"/>
      <dgm:spPr/>
    </dgm:pt>
    <dgm:pt modelId="{8C0D8B5C-91FD-4AC5-8BE3-51F06039E04E}" type="pres">
      <dgm:prSet presAssocID="{38140EF8-C0A4-4E58-905C-472F0E04AF00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8DB899-CE87-4466-9EF9-A9213A8CEF2D}" type="pres">
      <dgm:prSet presAssocID="{38140EF8-C0A4-4E58-905C-472F0E04AF00}" presName="level3hierChild" presStyleCnt="0"/>
      <dgm:spPr/>
    </dgm:pt>
    <dgm:pt modelId="{92FC49FF-9967-462D-BC44-4F76480D4B36}" type="pres">
      <dgm:prSet presAssocID="{C11849B2-F28A-4B76-8E31-6A69780BD486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655E009C-355C-443B-A8FC-5ABC3B32EC3C}" type="pres">
      <dgm:prSet presAssocID="{C11849B2-F28A-4B76-8E31-6A69780BD486}" presName="connTx" presStyleLbl="parChTrans1D3" presStyleIdx="2" presStyleCnt="3"/>
      <dgm:spPr/>
      <dgm:t>
        <a:bodyPr/>
        <a:lstStyle/>
        <a:p>
          <a:endParaRPr lang="en-US"/>
        </a:p>
      </dgm:t>
    </dgm:pt>
    <dgm:pt modelId="{9A9C7498-BBC7-44AA-882B-9049990EEECB}" type="pres">
      <dgm:prSet presAssocID="{583C456E-17C0-4242-8257-16CF15E0D94D}" presName="root2" presStyleCnt="0"/>
      <dgm:spPr/>
    </dgm:pt>
    <dgm:pt modelId="{B75C3F61-DA13-4996-BA45-450E21BE15E7}" type="pres">
      <dgm:prSet presAssocID="{583C456E-17C0-4242-8257-16CF15E0D94D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CAC06B-8865-47B7-9B73-CFD1FA56CA65}" type="pres">
      <dgm:prSet presAssocID="{583C456E-17C0-4242-8257-16CF15E0D94D}" presName="level3hierChild" presStyleCnt="0"/>
      <dgm:spPr/>
    </dgm:pt>
  </dgm:ptLst>
  <dgm:cxnLst>
    <dgm:cxn modelId="{DDFF5B29-F63D-4B38-A2B8-E9F5B88065E8}" type="presOf" srcId="{5F6E0800-08DE-4E89-8A32-9DB2848FE6B3}" destId="{2CE997DB-5014-4D6E-AAF2-72260B8E30C7}" srcOrd="0" destOrd="0" presId="urn:microsoft.com/office/officeart/2005/8/layout/hierarchy2"/>
    <dgm:cxn modelId="{E79E95F2-43B8-4DBA-ABC1-3D00CC37D2E0}" srcId="{55B7E17C-9590-4322-9DE3-7CEE413723E3}" destId="{F0807A69-B29B-41D0-8BAC-427DEC58BA87}" srcOrd="0" destOrd="0" parTransId="{686FCB88-3827-49AC-A119-03DD07384982}" sibTransId="{8424DF13-A2F8-41FD-A7FC-823784C6EDA7}"/>
    <dgm:cxn modelId="{0123FC53-3298-47F4-B591-390FBE83FD98}" type="presOf" srcId="{38140EF8-C0A4-4E58-905C-472F0E04AF00}" destId="{8C0D8B5C-91FD-4AC5-8BE3-51F06039E04E}" srcOrd="0" destOrd="0" presId="urn:microsoft.com/office/officeart/2005/8/layout/hierarchy2"/>
    <dgm:cxn modelId="{1E255E0B-BEC6-4E1A-856B-658A85748414}" type="presOf" srcId="{456CBE80-800A-45AB-8337-03EB0EAE15E5}" destId="{782EC1FA-7F2C-49CA-A865-079C80DEFD9D}" srcOrd="1" destOrd="0" presId="urn:microsoft.com/office/officeart/2005/8/layout/hierarchy2"/>
    <dgm:cxn modelId="{CC8DCC01-E941-4A02-B428-60D1989F2A05}" type="presOf" srcId="{43819FDE-BB62-4D85-ACC5-6784BD459EB5}" destId="{E94F97F3-5ED9-4E8F-8589-5751F1A08EEA}" srcOrd="0" destOrd="0" presId="urn:microsoft.com/office/officeart/2005/8/layout/hierarchy2"/>
    <dgm:cxn modelId="{A8EEDCBE-1A54-4882-8593-133D210C80C1}" type="presOf" srcId="{68006F7D-8DB6-4E4F-B8CA-ED0089D97964}" destId="{B7B937AD-1D98-4F13-9489-EBA095CF8F20}" srcOrd="1" destOrd="0" presId="urn:microsoft.com/office/officeart/2005/8/layout/hierarchy2"/>
    <dgm:cxn modelId="{CAE1BFD6-0BBB-4CD0-8CB0-213D75887544}" srcId="{F0807A69-B29B-41D0-8BAC-427DEC58BA87}" destId="{5F6E0800-08DE-4E89-8A32-9DB2848FE6B3}" srcOrd="1" destOrd="0" parTransId="{68006F7D-8DB6-4E4F-B8CA-ED0089D97964}" sibTransId="{08D83A11-5B47-4F73-9E5C-A015DD2B6154}"/>
    <dgm:cxn modelId="{209CDCA1-8162-4ED4-BD63-CAD991F4A6C1}" type="presOf" srcId="{29BC2015-E784-424A-BCB6-F1A8E406D558}" destId="{4CC8932D-E310-42BD-B027-048D2CE9EF5C}" srcOrd="0" destOrd="0" presId="urn:microsoft.com/office/officeart/2005/8/layout/hierarchy2"/>
    <dgm:cxn modelId="{C1CA6352-34A6-4DEC-97CF-93F6BE93CA7C}" type="presOf" srcId="{A4AA301A-904E-47DB-99BD-C68AC17C3490}" destId="{26AA81A8-CB54-4F63-90D0-8DADE70BA91A}" srcOrd="1" destOrd="0" presId="urn:microsoft.com/office/officeart/2005/8/layout/hierarchy2"/>
    <dgm:cxn modelId="{7DE4E309-BA9E-40F5-B5E7-C2F804871E1B}" srcId="{38140EF8-C0A4-4E58-905C-472F0E04AF00}" destId="{583C456E-17C0-4242-8257-16CF15E0D94D}" srcOrd="0" destOrd="0" parTransId="{C11849B2-F28A-4B76-8E31-6A69780BD486}" sibTransId="{14680C95-8EEB-42F5-96DA-95018801457D}"/>
    <dgm:cxn modelId="{A0DE14E3-CA3E-4650-B490-C0C641C08BF6}" type="presOf" srcId="{A4AA301A-904E-47DB-99BD-C68AC17C3490}" destId="{F873ABC8-F64A-4652-86E2-F0F29AE32CE9}" srcOrd="0" destOrd="0" presId="urn:microsoft.com/office/officeart/2005/8/layout/hierarchy2"/>
    <dgm:cxn modelId="{00F838D9-F6B9-4D20-8C2F-1F1593A7F5A7}" type="presOf" srcId="{456CBE80-800A-45AB-8337-03EB0EAE15E5}" destId="{9BFED409-775C-41FB-82A6-A992F612758D}" srcOrd="0" destOrd="0" presId="urn:microsoft.com/office/officeart/2005/8/layout/hierarchy2"/>
    <dgm:cxn modelId="{9EEBB469-FF07-4F72-B5D8-4CA7957905A5}" type="presOf" srcId="{C11849B2-F28A-4B76-8E31-6A69780BD486}" destId="{655E009C-355C-443B-A8FC-5ABC3B32EC3C}" srcOrd="1" destOrd="0" presId="urn:microsoft.com/office/officeart/2005/8/layout/hierarchy2"/>
    <dgm:cxn modelId="{AF2C8F4C-8615-483F-A2DD-F3C94F388D19}" srcId="{43819FDE-BB62-4D85-ACC5-6784BD459EB5}" destId="{55B7E17C-9590-4322-9DE3-7CEE413723E3}" srcOrd="0" destOrd="0" parTransId="{D518F710-2761-4CBB-BAD1-70FD080A620A}" sibTransId="{33BD0D43-15ED-4E29-B163-FFAD85D909A5}"/>
    <dgm:cxn modelId="{B3211B2B-238F-4950-BE1F-A746B5BFCBCF}" srcId="{55B7E17C-9590-4322-9DE3-7CEE413723E3}" destId="{38140EF8-C0A4-4E58-905C-472F0E04AF00}" srcOrd="1" destOrd="0" parTransId="{456CBE80-800A-45AB-8337-03EB0EAE15E5}" sibTransId="{29AE2D90-3539-4EE0-AEA1-E4906C032A13}"/>
    <dgm:cxn modelId="{F8B47761-C1B3-4CB2-97E1-1DED4461E945}" type="presOf" srcId="{686FCB88-3827-49AC-A119-03DD07384982}" destId="{F25E29B9-633D-4EB6-B3ED-5D0CD02CF0B9}" srcOrd="0" destOrd="0" presId="urn:microsoft.com/office/officeart/2005/8/layout/hierarchy2"/>
    <dgm:cxn modelId="{B44D3C01-35F8-46EE-BE5D-3A46584CDAE1}" srcId="{F0807A69-B29B-41D0-8BAC-427DEC58BA87}" destId="{29BC2015-E784-424A-BCB6-F1A8E406D558}" srcOrd="0" destOrd="0" parTransId="{A4AA301A-904E-47DB-99BD-C68AC17C3490}" sibTransId="{4DAE28B8-142E-4F7D-850B-536D86CC9A3A}"/>
    <dgm:cxn modelId="{23DBEE78-025C-4058-B430-2DA147353C58}" type="presOf" srcId="{68006F7D-8DB6-4E4F-B8CA-ED0089D97964}" destId="{B47EDC34-6741-421A-B97E-83B852C87D0B}" srcOrd="0" destOrd="0" presId="urn:microsoft.com/office/officeart/2005/8/layout/hierarchy2"/>
    <dgm:cxn modelId="{F4A800EC-B497-4C0B-BB6F-F11341284A71}" type="presOf" srcId="{583C456E-17C0-4242-8257-16CF15E0D94D}" destId="{B75C3F61-DA13-4996-BA45-450E21BE15E7}" srcOrd="0" destOrd="0" presId="urn:microsoft.com/office/officeart/2005/8/layout/hierarchy2"/>
    <dgm:cxn modelId="{056D9CFF-48A1-46FB-A174-C122E595CC8B}" type="presOf" srcId="{C11849B2-F28A-4B76-8E31-6A69780BD486}" destId="{92FC49FF-9967-462D-BC44-4F76480D4B36}" srcOrd="0" destOrd="0" presId="urn:microsoft.com/office/officeart/2005/8/layout/hierarchy2"/>
    <dgm:cxn modelId="{A90C35E0-07E6-4DBC-A7A2-8E2114CEF390}" type="presOf" srcId="{686FCB88-3827-49AC-A119-03DD07384982}" destId="{6590DA80-77E2-402D-BE3F-148DB3CD5881}" srcOrd="1" destOrd="0" presId="urn:microsoft.com/office/officeart/2005/8/layout/hierarchy2"/>
    <dgm:cxn modelId="{710292D6-DD41-4220-8CD1-BD76AD1B6DC9}" type="presOf" srcId="{F0807A69-B29B-41D0-8BAC-427DEC58BA87}" destId="{61EE6727-AB6A-433E-B640-BCE9AF9110E2}" srcOrd="0" destOrd="0" presId="urn:microsoft.com/office/officeart/2005/8/layout/hierarchy2"/>
    <dgm:cxn modelId="{61025A49-FE1E-4B3A-830C-382BA1F78189}" type="presOf" srcId="{55B7E17C-9590-4322-9DE3-7CEE413723E3}" destId="{04492C2B-A627-4542-8B5B-BB4AD2FA52E4}" srcOrd="0" destOrd="0" presId="urn:microsoft.com/office/officeart/2005/8/layout/hierarchy2"/>
    <dgm:cxn modelId="{A9C8108D-D0F9-4E4F-9BF6-C527C1C6DCE0}" type="presParOf" srcId="{E94F97F3-5ED9-4E8F-8589-5751F1A08EEA}" destId="{10D56211-51C2-45E5-A7F6-EAF73FBABC02}" srcOrd="0" destOrd="0" presId="urn:microsoft.com/office/officeart/2005/8/layout/hierarchy2"/>
    <dgm:cxn modelId="{908D7838-88BA-478C-A22D-E6B11FE4185E}" type="presParOf" srcId="{10D56211-51C2-45E5-A7F6-EAF73FBABC02}" destId="{04492C2B-A627-4542-8B5B-BB4AD2FA52E4}" srcOrd="0" destOrd="0" presId="urn:microsoft.com/office/officeart/2005/8/layout/hierarchy2"/>
    <dgm:cxn modelId="{5D33C288-2647-4284-A8DA-EE69AE2092AB}" type="presParOf" srcId="{10D56211-51C2-45E5-A7F6-EAF73FBABC02}" destId="{248207E1-8AB3-45A2-988F-3F028A691908}" srcOrd="1" destOrd="0" presId="urn:microsoft.com/office/officeart/2005/8/layout/hierarchy2"/>
    <dgm:cxn modelId="{D5192635-CA5E-45DF-A88F-960AD93657DA}" type="presParOf" srcId="{248207E1-8AB3-45A2-988F-3F028A691908}" destId="{F25E29B9-633D-4EB6-B3ED-5D0CD02CF0B9}" srcOrd="0" destOrd="0" presId="urn:microsoft.com/office/officeart/2005/8/layout/hierarchy2"/>
    <dgm:cxn modelId="{93A09549-816F-499F-B822-6D369234140E}" type="presParOf" srcId="{F25E29B9-633D-4EB6-B3ED-5D0CD02CF0B9}" destId="{6590DA80-77E2-402D-BE3F-148DB3CD5881}" srcOrd="0" destOrd="0" presId="urn:microsoft.com/office/officeart/2005/8/layout/hierarchy2"/>
    <dgm:cxn modelId="{FEB3996D-2C35-49A7-9E00-6F5986CA4C2F}" type="presParOf" srcId="{248207E1-8AB3-45A2-988F-3F028A691908}" destId="{3235D48B-DED8-4E0E-A876-AE8E9663278E}" srcOrd="1" destOrd="0" presId="urn:microsoft.com/office/officeart/2005/8/layout/hierarchy2"/>
    <dgm:cxn modelId="{7FFF009B-52BF-496F-B239-B6BF446033AD}" type="presParOf" srcId="{3235D48B-DED8-4E0E-A876-AE8E9663278E}" destId="{61EE6727-AB6A-433E-B640-BCE9AF9110E2}" srcOrd="0" destOrd="0" presId="urn:microsoft.com/office/officeart/2005/8/layout/hierarchy2"/>
    <dgm:cxn modelId="{348A51FB-95C6-4E80-AC2F-3F706F070782}" type="presParOf" srcId="{3235D48B-DED8-4E0E-A876-AE8E9663278E}" destId="{58539CDD-C61F-4BB9-84AD-19BA5A2F1090}" srcOrd="1" destOrd="0" presId="urn:microsoft.com/office/officeart/2005/8/layout/hierarchy2"/>
    <dgm:cxn modelId="{F7AE0C9C-DBD9-460C-8027-DD327D3E87BA}" type="presParOf" srcId="{58539CDD-C61F-4BB9-84AD-19BA5A2F1090}" destId="{F873ABC8-F64A-4652-86E2-F0F29AE32CE9}" srcOrd="0" destOrd="0" presId="urn:microsoft.com/office/officeart/2005/8/layout/hierarchy2"/>
    <dgm:cxn modelId="{B687763F-3B75-4A94-8E7A-D36CB80E8A09}" type="presParOf" srcId="{F873ABC8-F64A-4652-86E2-F0F29AE32CE9}" destId="{26AA81A8-CB54-4F63-90D0-8DADE70BA91A}" srcOrd="0" destOrd="0" presId="urn:microsoft.com/office/officeart/2005/8/layout/hierarchy2"/>
    <dgm:cxn modelId="{E7898E0E-B1F3-440C-AF24-73E37AD6F3BE}" type="presParOf" srcId="{58539CDD-C61F-4BB9-84AD-19BA5A2F1090}" destId="{26C64846-E366-4903-A734-A9EA2CE10F45}" srcOrd="1" destOrd="0" presId="urn:microsoft.com/office/officeart/2005/8/layout/hierarchy2"/>
    <dgm:cxn modelId="{0F7C3D10-D3D6-4580-A7B6-88B83BDA81A7}" type="presParOf" srcId="{26C64846-E366-4903-A734-A9EA2CE10F45}" destId="{4CC8932D-E310-42BD-B027-048D2CE9EF5C}" srcOrd="0" destOrd="0" presId="urn:microsoft.com/office/officeart/2005/8/layout/hierarchy2"/>
    <dgm:cxn modelId="{351A05BE-25FB-4BD6-81EF-D7B784018CA5}" type="presParOf" srcId="{26C64846-E366-4903-A734-A9EA2CE10F45}" destId="{8B23B25A-849F-4508-97CB-A611F54689A4}" srcOrd="1" destOrd="0" presId="urn:microsoft.com/office/officeart/2005/8/layout/hierarchy2"/>
    <dgm:cxn modelId="{67DDD715-EDE8-4AEA-971D-25E1A2ADC2C7}" type="presParOf" srcId="{58539CDD-C61F-4BB9-84AD-19BA5A2F1090}" destId="{B47EDC34-6741-421A-B97E-83B852C87D0B}" srcOrd="2" destOrd="0" presId="urn:microsoft.com/office/officeart/2005/8/layout/hierarchy2"/>
    <dgm:cxn modelId="{77E6615C-4E4E-47F9-9A4F-E32A38D23ABD}" type="presParOf" srcId="{B47EDC34-6741-421A-B97E-83B852C87D0B}" destId="{B7B937AD-1D98-4F13-9489-EBA095CF8F20}" srcOrd="0" destOrd="0" presId="urn:microsoft.com/office/officeart/2005/8/layout/hierarchy2"/>
    <dgm:cxn modelId="{A6A74CAE-64C2-4923-A5C6-F0513C5F9556}" type="presParOf" srcId="{58539CDD-C61F-4BB9-84AD-19BA5A2F1090}" destId="{B5393652-BA35-4832-8419-120B7405B85A}" srcOrd="3" destOrd="0" presId="urn:microsoft.com/office/officeart/2005/8/layout/hierarchy2"/>
    <dgm:cxn modelId="{1595C943-ACBE-48F7-B675-129A02BBE409}" type="presParOf" srcId="{B5393652-BA35-4832-8419-120B7405B85A}" destId="{2CE997DB-5014-4D6E-AAF2-72260B8E30C7}" srcOrd="0" destOrd="0" presId="urn:microsoft.com/office/officeart/2005/8/layout/hierarchy2"/>
    <dgm:cxn modelId="{D5253AAF-568D-4871-BE7E-B7C784EA2E6B}" type="presParOf" srcId="{B5393652-BA35-4832-8419-120B7405B85A}" destId="{88E3411E-1A6D-419B-A1E0-C2A55944CA73}" srcOrd="1" destOrd="0" presId="urn:microsoft.com/office/officeart/2005/8/layout/hierarchy2"/>
    <dgm:cxn modelId="{4FE3BCA1-6E49-419E-B461-522792B0A254}" type="presParOf" srcId="{248207E1-8AB3-45A2-988F-3F028A691908}" destId="{9BFED409-775C-41FB-82A6-A992F612758D}" srcOrd="2" destOrd="0" presId="urn:microsoft.com/office/officeart/2005/8/layout/hierarchy2"/>
    <dgm:cxn modelId="{2105C390-3AFA-44FA-AB95-6B8E9E77E73F}" type="presParOf" srcId="{9BFED409-775C-41FB-82A6-A992F612758D}" destId="{782EC1FA-7F2C-49CA-A865-079C80DEFD9D}" srcOrd="0" destOrd="0" presId="urn:microsoft.com/office/officeart/2005/8/layout/hierarchy2"/>
    <dgm:cxn modelId="{97F1B78E-D74C-4733-B755-013DF5950ECD}" type="presParOf" srcId="{248207E1-8AB3-45A2-988F-3F028A691908}" destId="{B431E4D7-48F9-4D08-80ED-8E84C2DF9201}" srcOrd="3" destOrd="0" presId="urn:microsoft.com/office/officeart/2005/8/layout/hierarchy2"/>
    <dgm:cxn modelId="{B64B0F49-DAA4-4F65-90C6-EA16F5D3C591}" type="presParOf" srcId="{B431E4D7-48F9-4D08-80ED-8E84C2DF9201}" destId="{8C0D8B5C-91FD-4AC5-8BE3-51F06039E04E}" srcOrd="0" destOrd="0" presId="urn:microsoft.com/office/officeart/2005/8/layout/hierarchy2"/>
    <dgm:cxn modelId="{095BD28C-6C23-4611-BC53-8DD89B3A4F25}" type="presParOf" srcId="{B431E4D7-48F9-4D08-80ED-8E84C2DF9201}" destId="{548DB899-CE87-4466-9EF9-A9213A8CEF2D}" srcOrd="1" destOrd="0" presId="urn:microsoft.com/office/officeart/2005/8/layout/hierarchy2"/>
    <dgm:cxn modelId="{2D1A5969-A605-42A9-A2C7-F511BDA7B956}" type="presParOf" srcId="{548DB899-CE87-4466-9EF9-A9213A8CEF2D}" destId="{92FC49FF-9967-462D-BC44-4F76480D4B36}" srcOrd="0" destOrd="0" presId="urn:microsoft.com/office/officeart/2005/8/layout/hierarchy2"/>
    <dgm:cxn modelId="{0C285E19-AD4E-4EFA-94AD-77EFDA158B36}" type="presParOf" srcId="{92FC49FF-9967-462D-BC44-4F76480D4B36}" destId="{655E009C-355C-443B-A8FC-5ABC3B32EC3C}" srcOrd="0" destOrd="0" presId="urn:microsoft.com/office/officeart/2005/8/layout/hierarchy2"/>
    <dgm:cxn modelId="{D63DCEF2-B61D-49A2-A044-EFF6E7AF6F46}" type="presParOf" srcId="{548DB899-CE87-4466-9EF9-A9213A8CEF2D}" destId="{9A9C7498-BBC7-44AA-882B-9049990EEECB}" srcOrd="1" destOrd="0" presId="urn:microsoft.com/office/officeart/2005/8/layout/hierarchy2"/>
    <dgm:cxn modelId="{42B575F1-F588-4853-A5A1-AFA84988C437}" type="presParOf" srcId="{9A9C7498-BBC7-44AA-882B-9049990EEECB}" destId="{B75C3F61-DA13-4996-BA45-450E21BE15E7}" srcOrd="0" destOrd="0" presId="urn:microsoft.com/office/officeart/2005/8/layout/hierarchy2"/>
    <dgm:cxn modelId="{C15D1B84-50A4-4145-BFBD-5FF3AC04D294}" type="presParOf" srcId="{9A9C7498-BBC7-44AA-882B-9049990EEECB}" destId="{E5CAC06B-8865-47B7-9B73-CFD1FA56CA6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492C2B-A627-4542-8B5B-BB4AD2FA52E4}">
      <dsp:nvSpPr>
        <dsp:cNvPr id="0" name=""/>
        <dsp:cNvSpPr/>
      </dsp:nvSpPr>
      <dsp:spPr>
        <a:xfrm>
          <a:off x="1881" y="2001811"/>
          <a:ext cx="2205582" cy="11027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27000">
            <a:srgbClr val="FFFF00"/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Ellis IV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(non vital)</a:t>
          </a:r>
          <a:endParaRPr lang="en-IN" sz="2100" kern="1200" dirty="0"/>
        </a:p>
      </dsp:txBody>
      <dsp:txXfrm>
        <a:off x="34181" y="2034111"/>
        <a:ext cx="2140982" cy="1038191"/>
      </dsp:txXfrm>
    </dsp:sp>
    <dsp:sp modelId="{F25E29B9-633D-4EB6-B3ED-5D0CD02CF0B9}">
      <dsp:nvSpPr>
        <dsp:cNvPr id="0" name=""/>
        <dsp:cNvSpPr/>
      </dsp:nvSpPr>
      <dsp:spPr>
        <a:xfrm rot="18770822">
          <a:off x="1999921" y="2055436"/>
          <a:ext cx="1297318" cy="44384"/>
        </a:xfrm>
        <a:custGeom>
          <a:avLst/>
          <a:gdLst/>
          <a:ahLst/>
          <a:cxnLst/>
          <a:rect l="0" t="0" r="0" b="0"/>
          <a:pathLst>
            <a:path>
              <a:moveTo>
                <a:pt x="0" y="22192"/>
              </a:moveTo>
              <a:lnTo>
                <a:pt x="1297318" y="22192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kern="1200"/>
        </a:p>
      </dsp:txBody>
      <dsp:txXfrm>
        <a:off x="2616147" y="2045195"/>
        <a:ext cx="64865" cy="64865"/>
      </dsp:txXfrm>
    </dsp:sp>
    <dsp:sp modelId="{61EE6727-AB6A-433E-B640-BCE9AF9110E2}">
      <dsp:nvSpPr>
        <dsp:cNvPr id="0" name=""/>
        <dsp:cNvSpPr/>
      </dsp:nvSpPr>
      <dsp:spPr>
        <a:xfrm>
          <a:off x="3089697" y="1050654"/>
          <a:ext cx="2205582" cy="11027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27000">
            <a:srgbClr val="FF00FF"/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Open apex </a:t>
          </a:r>
          <a:endParaRPr lang="en-IN" sz="2100" kern="1200" dirty="0"/>
        </a:p>
      </dsp:txBody>
      <dsp:txXfrm>
        <a:off x="3121997" y="1082954"/>
        <a:ext cx="2140982" cy="1038191"/>
      </dsp:txXfrm>
    </dsp:sp>
    <dsp:sp modelId="{F873ABC8-F64A-4652-86E2-F0F29AE32CE9}">
      <dsp:nvSpPr>
        <dsp:cNvPr id="0" name=""/>
        <dsp:cNvSpPr/>
      </dsp:nvSpPr>
      <dsp:spPr>
        <a:xfrm rot="19457599">
          <a:off x="5193159" y="1262805"/>
          <a:ext cx="1086473" cy="44384"/>
        </a:xfrm>
        <a:custGeom>
          <a:avLst/>
          <a:gdLst/>
          <a:ahLst/>
          <a:cxnLst/>
          <a:rect l="0" t="0" r="0" b="0"/>
          <a:pathLst>
            <a:path>
              <a:moveTo>
                <a:pt x="0" y="22192"/>
              </a:moveTo>
              <a:lnTo>
                <a:pt x="1086473" y="22192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kern="1200"/>
        </a:p>
      </dsp:txBody>
      <dsp:txXfrm>
        <a:off x="5709234" y="1257835"/>
        <a:ext cx="54323" cy="54323"/>
      </dsp:txXfrm>
    </dsp:sp>
    <dsp:sp modelId="{4CC8932D-E310-42BD-B027-048D2CE9EF5C}">
      <dsp:nvSpPr>
        <dsp:cNvPr id="0" name=""/>
        <dsp:cNvSpPr/>
      </dsp:nvSpPr>
      <dsp:spPr>
        <a:xfrm>
          <a:off x="6177512" y="416549"/>
          <a:ext cx="2205582" cy="11027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27000">
            <a:schemeClr val="accent1"/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Apexification </a:t>
          </a:r>
          <a:endParaRPr lang="en-IN" sz="2100" kern="1200" dirty="0"/>
        </a:p>
      </dsp:txBody>
      <dsp:txXfrm>
        <a:off x="6209812" y="448849"/>
        <a:ext cx="2140982" cy="1038191"/>
      </dsp:txXfrm>
    </dsp:sp>
    <dsp:sp modelId="{B47EDC34-6741-421A-B97E-83B852C87D0B}">
      <dsp:nvSpPr>
        <dsp:cNvPr id="0" name=""/>
        <dsp:cNvSpPr/>
      </dsp:nvSpPr>
      <dsp:spPr>
        <a:xfrm rot="2142401">
          <a:off x="5193159" y="1896910"/>
          <a:ext cx="1086473" cy="44384"/>
        </a:xfrm>
        <a:custGeom>
          <a:avLst/>
          <a:gdLst/>
          <a:ahLst/>
          <a:cxnLst/>
          <a:rect l="0" t="0" r="0" b="0"/>
          <a:pathLst>
            <a:path>
              <a:moveTo>
                <a:pt x="0" y="22192"/>
              </a:moveTo>
              <a:lnTo>
                <a:pt x="1086473" y="22192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kern="1200"/>
        </a:p>
      </dsp:txBody>
      <dsp:txXfrm>
        <a:off x="5709234" y="1891940"/>
        <a:ext cx="54323" cy="54323"/>
      </dsp:txXfrm>
    </dsp:sp>
    <dsp:sp modelId="{2CE997DB-5014-4D6E-AAF2-72260B8E30C7}">
      <dsp:nvSpPr>
        <dsp:cNvPr id="0" name=""/>
        <dsp:cNvSpPr/>
      </dsp:nvSpPr>
      <dsp:spPr>
        <a:xfrm>
          <a:off x="6177512" y="1684759"/>
          <a:ext cx="2205582" cy="11027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27000">
            <a:srgbClr val="6666FF"/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revascularization</a:t>
          </a:r>
          <a:endParaRPr lang="en-IN" sz="2100" kern="1200" dirty="0"/>
        </a:p>
      </dsp:txBody>
      <dsp:txXfrm>
        <a:off x="6209812" y="1717059"/>
        <a:ext cx="2140982" cy="1038191"/>
      </dsp:txXfrm>
    </dsp:sp>
    <dsp:sp modelId="{9BFED409-775C-41FB-82A6-A992F612758D}">
      <dsp:nvSpPr>
        <dsp:cNvPr id="0" name=""/>
        <dsp:cNvSpPr/>
      </dsp:nvSpPr>
      <dsp:spPr>
        <a:xfrm rot="2829178">
          <a:off x="1999921" y="3006593"/>
          <a:ext cx="1297318" cy="44384"/>
        </a:xfrm>
        <a:custGeom>
          <a:avLst/>
          <a:gdLst/>
          <a:ahLst/>
          <a:cxnLst/>
          <a:rect l="0" t="0" r="0" b="0"/>
          <a:pathLst>
            <a:path>
              <a:moveTo>
                <a:pt x="0" y="22192"/>
              </a:moveTo>
              <a:lnTo>
                <a:pt x="1297318" y="22192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kern="1200"/>
        </a:p>
      </dsp:txBody>
      <dsp:txXfrm>
        <a:off x="2616147" y="2996353"/>
        <a:ext cx="64865" cy="64865"/>
      </dsp:txXfrm>
    </dsp:sp>
    <dsp:sp modelId="{8C0D8B5C-91FD-4AC5-8BE3-51F06039E04E}">
      <dsp:nvSpPr>
        <dsp:cNvPr id="0" name=""/>
        <dsp:cNvSpPr/>
      </dsp:nvSpPr>
      <dsp:spPr>
        <a:xfrm>
          <a:off x="3089697" y="2952969"/>
          <a:ext cx="2205582" cy="11027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27000">
            <a:srgbClr val="FF0000"/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Closed apex</a:t>
          </a:r>
          <a:endParaRPr lang="en-IN" sz="2100" kern="1200" dirty="0"/>
        </a:p>
      </dsp:txBody>
      <dsp:txXfrm>
        <a:off x="3121997" y="2985269"/>
        <a:ext cx="2140982" cy="1038191"/>
      </dsp:txXfrm>
    </dsp:sp>
    <dsp:sp modelId="{92FC49FF-9967-462D-BC44-4F76480D4B36}">
      <dsp:nvSpPr>
        <dsp:cNvPr id="0" name=""/>
        <dsp:cNvSpPr/>
      </dsp:nvSpPr>
      <dsp:spPr>
        <a:xfrm>
          <a:off x="5295279" y="3482172"/>
          <a:ext cx="882233" cy="44384"/>
        </a:xfrm>
        <a:custGeom>
          <a:avLst/>
          <a:gdLst/>
          <a:ahLst/>
          <a:cxnLst/>
          <a:rect l="0" t="0" r="0" b="0"/>
          <a:pathLst>
            <a:path>
              <a:moveTo>
                <a:pt x="0" y="22192"/>
              </a:moveTo>
              <a:lnTo>
                <a:pt x="882233" y="22192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kern="1200"/>
        </a:p>
      </dsp:txBody>
      <dsp:txXfrm>
        <a:off x="5714340" y="3482309"/>
        <a:ext cx="44111" cy="44111"/>
      </dsp:txXfrm>
    </dsp:sp>
    <dsp:sp modelId="{B75C3F61-DA13-4996-BA45-450E21BE15E7}">
      <dsp:nvSpPr>
        <dsp:cNvPr id="0" name=""/>
        <dsp:cNvSpPr/>
      </dsp:nvSpPr>
      <dsp:spPr>
        <a:xfrm>
          <a:off x="6177512" y="2952969"/>
          <a:ext cx="2205582" cy="11027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27000">
            <a:srgbClr val="FF6600"/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Root canal treatment</a:t>
          </a:r>
          <a:endParaRPr lang="en-IN" sz="2100" kern="1200" dirty="0"/>
        </a:p>
      </dsp:txBody>
      <dsp:txXfrm>
        <a:off x="6209812" y="2985269"/>
        <a:ext cx="2140982" cy="1038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DC8F5-8969-4C85-BA93-724072169298}" type="datetimeFigureOut">
              <a:rPr lang="en-US" smtClean="0"/>
              <a:pPr/>
              <a:t>1/12/2022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41363" y="685800"/>
            <a:ext cx="53752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790E9-352A-4D9F-9070-C9C0C3C70A8E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Andresan</a:t>
            </a:r>
            <a:r>
              <a:rPr lang="en-IN" dirty="0"/>
              <a:t> defined </a:t>
            </a:r>
            <a:r>
              <a:rPr lang="en-IN" dirty="0" err="1"/>
              <a:t>revascualrization</a:t>
            </a:r>
            <a:r>
              <a:rPr lang="en-IN" dirty="0"/>
              <a:t> as restoration of vascularity of tissue or </a:t>
            </a:r>
            <a:r>
              <a:rPr lang="en-IN" dirty="0" err="1"/>
              <a:t>organ.gpoals</a:t>
            </a:r>
            <a:r>
              <a:rPr lang="en-IN" dirty="0"/>
              <a:t> </a:t>
            </a:r>
            <a:r>
              <a:rPr lang="en-IN" dirty="0" err="1"/>
              <a:t>ofvregenerative</a:t>
            </a:r>
            <a:r>
              <a:rPr lang="en-IN" dirty="0"/>
              <a:t> endo </a:t>
            </a:r>
            <a:r>
              <a:rPr lang="en-IN" dirty="0" err="1"/>
              <a:t>are:elimination</a:t>
            </a:r>
            <a:r>
              <a:rPr lang="en-IN" dirty="0"/>
              <a:t> of symptoms and evidence of bony healing ,secondary goal : is to increased root wall thickness and root </a:t>
            </a:r>
            <a:r>
              <a:rPr lang="en-IN" dirty="0" err="1"/>
              <a:t>length.n</a:t>
            </a:r>
            <a:r>
              <a:rPr lang="en-IN" dirty="0"/>
              <a:t> 3 </a:t>
            </a:r>
            <a:r>
              <a:rPr lang="en-IN" dirty="0" err="1"/>
              <a:t>rd</a:t>
            </a:r>
            <a:r>
              <a:rPr lang="en-IN" dirty="0"/>
              <a:t> goal is to positive response to pulp vitality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78267-D9AC-4E76-BBA3-4669B5296BF3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3523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Mec</a:t>
            </a:r>
            <a:r>
              <a:rPr lang="en-IN" dirty="0"/>
              <a:t> of bleaching :free radicals react </a:t>
            </a:r>
            <a:r>
              <a:rPr lang="en-IN" dirty="0" err="1"/>
              <a:t>vth</a:t>
            </a:r>
            <a:r>
              <a:rPr lang="en-IN" dirty="0"/>
              <a:t> unsaturated bonds and large stained molecules are </a:t>
            </a:r>
            <a:r>
              <a:rPr lang="en-IN" dirty="0" err="1"/>
              <a:t>cionverted</a:t>
            </a:r>
            <a:r>
              <a:rPr lang="en-IN" dirty="0"/>
              <a:t> to smaller ones simpler molecules are formed and reflects less light or colourless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78267-D9AC-4E76-BBA3-4669B5296BF3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6734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790E9-352A-4D9F-9070-C9C0C3C70A8E}" type="slidenum">
              <a:rPr lang="en-IN" smtClean="0"/>
              <a:pPr/>
              <a:t>39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3623138" y="0"/>
            <a:ext cx="8799050" cy="7921625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16248" tIns="58124" rIns="116248" bIns="5812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337674" y="3960813"/>
            <a:ext cx="7921625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16248" tIns="58124" rIns="116248" bIns="58124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4573914" y="616126"/>
            <a:ext cx="6935722" cy="3313000"/>
          </a:xfrm>
        </p:spPr>
        <p:txBody>
          <a:bodyPr lIns="58124" tIns="0" rIns="58124">
            <a:noAutofit/>
          </a:bodyPr>
          <a:lstStyle>
            <a:lvl1pPr algn="r">
              <a:defRPr sz="53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4557033" y="4088871"/>
            <a:ext cx="6948462" cy="1272043"/>
          </a:xfrm>
        </p:spPr>
        <p:txBody>
          <a:bodyPr lIns="58124" tIns="0" rIns="58124" bIns="0"/>
          <a:lstStyle>
            <a:lvl1pPr marL="0" indent="0" algn="r">
              <a:buNone/>
              <a:defRPr sz="2800">
                <a:solidFill>
                  <a:srgbClr val="FFFFFF"/>
                </a:solidFill>
                <a:effectLst/>
              </a:defRPr>
            </a:lvl1pPr>
            <a:lvl2pPr marL="581238" indent="0" algn="ctr">
              <a:buNone/>
            </a:lvl2pPr>
            <a:lvl3pPr marL="1162477" indent="0" algn="ctr">
              <a:buNone/>
            </a:lvl3pPr>
            <a:lvl4pPr marL="1743715" indent="0" algn="ctr">
              <a:buNone/>
            </a:lvl4pPr>
            <a:lvl5pPr marL="2324953" indent="0" algn="ctr">
              <a:buNone/>
            </a:lvl5pPr>
            <a:lvl6pPr marL="2906192" indent="0" algn="ctr">
              <a:buNone/>
            </a:lvl6pPr>
            <a:lvl7pPr marL="3487430" indent="0" algn="ctr">
              <a:buNone/>
            </a:lvl7pPr>
            <a:lvl8pPr marL="4068669" indent="0" algn="ctr">
              <a:buNone/>
            </a:lvl8pPr>
            <a:lvl9pPr marL="4649907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7976099" y="7575035"/>
            <a:ext cx="2720361" cy="262093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BD10CDD-3E05-4CCC-9654-1EB7773AD862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3830175" y="7575035"/>
            <a:ext cx="3977331" cy="264054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706236" y="7573074"/>
            <a:ext cx="799259" cy="264054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ECCD268-26D2-4808-91C0-CCE83FFE20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0CDD-3E05-4CCC-9654-1EB7773AD862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268-26D2-4808-91C0-CCE83FFE20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02568" y="317599"/>
            <a:ext cx="2070365" cy="6759053"/>
          </a:xfrm>
        </p:spPr>
        <p:txBody>
          <a:bodyPr vert="eaVert"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1110" y="317238"/>
            <a:ext cx="8177940" cy="675905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63895" y="7575035"/>
            <a:ext cx="2720361" cy="262093"/>
          </a:xfrm>
        </p:spPr>
        <p:txBody>
          <a:bodyPr/>
          <a:lstStyle/>
          <a:p>
            <a:fld id="{3BD10CDD-3E05-4CCC-9654-1EB7773AD862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1110" y="7573074"/>
            <a:ext cx="4968875" cy="26405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776" y="7569553"/>
            <a:ext cx="799259" cy="26405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ECCD268-26D2-4808-91C0-CCE83FFE20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110" y="317232"/>
            <a:ext cx="11179969" cy="13202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110" y="1848380"/>
            <a:ext cx="5486466" cy="52279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14612" y="1848379"/>
            <a:ext cx="5486466" cy="2525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14612" y="4549434"/>
            <a:ext cx="5486466" cy="25268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5F66E-65A2-4A25-8144-85D84F06D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110" y="317232"/>
            <a:ext cx="11179969" cy="13202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21110" y="1848380"/>
            <a:ext cx="5486466" cy="522790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4612" y="1848380"/>
            <a:ext cx="5486466" cy="52279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1109" y="7213813"/>
            <a:ext cx="2898511" cy="5501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44248" y="7213813"/>
            <a:ext cx="3933693" cy="5501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02568" y="7213813"/>
            <a:ext cx="2898511" cy="550113"/>
          </a:xfrm>
        </p:spPr>
        <p:txBody>
          <a:bodyPr/>
          <a:lstStyle>
            <a:lvl1pPr>
              <a:defRPr/>
            </a:lvl1pPr>
          </a:lstStyle>
          <a:p>
            <a:fld id="{896C57D2-9077-4796-A1C2-BF21437D97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110" y="317232"/>
            <a:ext cx="11179969" cy="13202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110" y="1848380"/>
            <a:ext cx="5486466" cy="52279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4612" y="1848380"/>
            <a:ext cx="5486466" cy="52279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1109" y="7213813"/>
            <a:ext cx="2898511" cy="5501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44248" y="7213813"/>
            <a:ext cx="3933693" cy="5501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02568" y="7213813"/>
            <a:ext cx="2898511" cy="550113"/>
          </a:xfrm>
        </p:spPr>
        <p:txBody>
          <a:bodyPr/>
          <a:lstStyle>
            <a:lvl1pPr>
              <a:defRPr/>
            </a:lvl1pPr>
          </a:lstStyle>
          <a:p>
            <a:fld id="{1B046AE0-DBF9-4F33-B253-295CB1F3F0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0CDD-3E05-4CCC-9654-1EB7773AD862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268-26D2-4808-91C0-CCE83FFE20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55" y="3259483"/>
            <a:ext cx="8498124" cy="1573323"/>
          </a:xfrm>
        </p:spPr>
        <p:txBody>
          <a:bodyPr tIns="0" anchor="t"/>
          <a:lstStyle>
            <a:lvl1pPr algn="r">
              <a:buNone/>
              <a:defRPr sz="53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9255" y="2200452"/>
            <a:ext cx="8498124" cy="858819"/>
          </a:xfrm>
        </p:spPr>
        <p:txBody>
          <a:bodyPr anchor="b"/>
          <a:lstStyle>
            <a:lvl1pPr marL="0" indent="0" algn="r">
              <a:buNone/>
              <a:defRPr sz="2500">
                <a:solidFill>
                  <a:schemeClr val="tx1"/>
                </a:solidFill>
                <a:effectLst/>
              </a:defRPr>
            </a:lvl1pPr>
            <a:lvl2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17911" y="7573723"/>
            <a:ext cx="2720361" cy="262093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BD10CDD-3E05-4CCC-9654-1EB7773AD862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57496" y="7573723"/>
            <a:ext cx="3933693" cy="264054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8121" y="7571761"/>
            <a:ext cx="799259" cy="264054"/>
          </a:xfrm>
        </p:spPr>
        <p:txBody>
          <a:bodyPr/>
          <a:lstStyle/>
          <a:p>
            <a:fld id="{3ECCD268-26D2-4808-91C0-CCE83FFE20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109" y="369676"/>
            <a:ext cx="9838373" cy="1320271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110" y="1848380"/>
            <a:ext cx="4782542" cy="5227906"/>
          </a:xfrm>
        </p:spPr>
        <p:txBody>
          <a:bodyPr anchor="t"/>
          <a:lstStyle>
            <a:lvl1pPr>
              <a:defRPr sz="3600"/>
            </a:lvl1pPr>
            <a:lvl2pPr>
              <a:defRPr sz="31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6940" y="1848380"/>
            <a:ext cx="4782542" cy="5227906"/>
          </a:xfrm>
        </p:spPr>
        <p:txBody>
          <a:bodyPr anchor="t"/>
          <a:lstStyle>
            <a:lvl1pPr>
              <a:defRPr sz="3600"/>
            </a:lvl1pPr>
            <a:lvl2pPr>
              <a:defRPr sz="31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0CDD-3E05-4CCC-9654-1EB7773AD862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268-26D2-4808-91C0-CCE83FFE20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109" y="369676"/>
            <a:ext cx="9838373" cy="1320271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110" y="6777390"/>
            <a:ext cx="4782542" cy="528108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2300" b="1">
                <a:solidFill>
                  <a:schemeClr val="tx2"/>
                </a:solidFill>
                <a:effectLst/>
              </a:defRPr>
            </a:lvl1pPr>
            <a:lvl2pPr>
              <a:buNone/>
              <a:defRPr sz="2500" b="1"/>
            </a:lvl2pPr>
            <a:lvl3pPr>
              <a:buNone/>
              <a:defRPr sz="23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676940" y="6777390"/>
            <a:ext cx="4782542" cy="528108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2300" b="1">
                <a:solidFill>
                  <a:schemeClr val="tx2"/>
                </a:solidFill>
                <a:effectLst/>
              </a:defRPr>
            </a:lvl1pPr>
            <a:lvl2pPr>
              <a:buNone/>
              <a:defRPr sz="2500" b="1"/>
            </a:lvl2pPr>
            <a:lvl3pPr>
              <a:buNone/>
              <a:defRPr sz="23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21110" y="1977334"/>
            <a:ext cx="4782542" cy="4752975"/>
          </a:xfrm>
        </p:spPr>
        <p:txBody>
          <a:bodyPr/>
          <a:lstStyle>
            <a:lvl1pPr>
              <a:defRPr sz="31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76940" y="1977334"/>
            <a:ext cx="4782542" cy="4752975"/>
          </a:xfrm>
        </p:spPr>
        <p:txBody>
          <a:bodyPr/>
          <a:lstStyle>
            <a:lvl1pPr>
              <a:defRPr sz="31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0CDD-3E05-4CCC-9654-1EB7773AD862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268-26D2-4808-91C0-CCE83FFE20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109" y="369676"/>
            <a:ext cx="9838373" cy="1320271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0CDD-3E05-4CCC-9654-1EB7773AD862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268-26D2-4808-91C0-CCE83FFE20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BD10CDD-3E05-4CCC-9654-1EB7773AD862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268-26D2-4808-91C0-CCE83FFE20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110" y="264054"/>
            <a:ext cx="8012311" cy="1355478"/>
          </a:xfrm>
        </p:spPr>
        <p:txBody>
          <a:bodyPr wrap="square" anchor="b"/>
          <a:lstStyle>
            <a:lvl1pPr algn="l">
              <a:buNone/>
              <a:defRPr lang="en-US" sz="3100" baseline="0" smtClean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21110" y="1729654"/>
            <a:ext cx="8012311" cy="695957"/>
          </a:xfrm>
        </p:spPr>
        <p:txBody>
          <a:bodyPr rot="0" spcFirstLastPara="0" vertOverflow="overflow" horzOverflow="overflow" vert="horz" wrap="square" lIns="58124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>
              <a:buNone/>
              <a:defRPr sz="1500"/>
            </a:lvl2pPr>
            <a:lvl3pPr>
              <a:buNone/>
              <a:defRPr sz="1300"/>
            </a:lvl3pPr>
            <a:lvl4pPr>
              <a:buNone/>
              <a:defRPr sz="1100"/>
            </a:lvl4pPr>
            <a:lvl5pPr>
              <a:buNone/>
              <a:defRPr sz="11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1109" y="2464506"/>
            <a:ext cx="9834232" cy="5049778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500"/>
            </a:lvl4pPr>
            <a:lvl5pPr>
              <a:defRPr sz="25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0CDD-3E05-4CCC-9654-1EB7773AD862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268-26D2-4808-91C0-CCE83FFE20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812344" y="1160485"/>
            <a:ext cx="5868108" cy="4981421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248" tIns="58124" rIns="116248" bIns="58124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810630" y="1153726"/>
            <a:ext cx="5868108" cy="4981421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248" tIns="58124" rIns="116248" bIns="58124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1127" y="1320271"/>
            <a:ext cx="4658321" cy="2376488"/>
          </a:xfrm>
        </p:spPr>
        <p:txBody>
          <a:bodyPr vert="horz" anchor="b"/>
          <a:lstStyle>
            <a:lvl1pPr algn="l">
              <a:buNone/>
              <a:defRPr sz="38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21127" y="3792901"/>
            <a:ext cx="4658321" cy="2218055"/>
          </a:xfrm>
        </p:spPr>
        <p:txBody>
          <a:bodyPr rot="0" spcFirstLastPara="0" vertOverflow="overflow" horzOverflow="overflow" vert="horz" wrap="square" lIns="104623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aseline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0CDD-3E05-4CCC-9654-1EB7773AD862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268-26D2-4808-91C0-CCE83FFE20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901617" y="1202454"/>
            <a:ext cx="5714206" cy="4858597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41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11076451" y="0"/>
            <a:ext cx="1345737" cy="7921625"/>
          </a:xfrm>
          <a:prstGeom prst="rect">
            <a:avLst/>
          </a:prstGeom>
          <a:blipFill>
            <a:blip r:embed="rId16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16248" tIns="58124" rIns="116248" bIns="5812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21109" y="369676"/>
            <a:ext cx="9834232" cy="1320271"/>
          </a:xfrm>
          <a:prstGeom prst="rect">
            <a:avLst/>
          </a:prstGeom>
        </p:spPr>
        <p:txBody>
          <a:bodyPr vert="horz" lIns="58124" tIns="0" rIns="58124" bIns="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621109" y="1859025"/>
            <a:ext cx="9834232" cy="5597948"/>
          </a:xfrm>
          <a:prstGeom prst="rect">
            <a:avLst/>
          </a:prstGeom>
        </p:spPr>
        <p:txBody>
          <a:bodyPr vert="horz" lIns="116248" tIns="58124" rIns="116248" bIns="58124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5768134" y="7575035"/>
            <a:ext cx="2720361" cy="262093"/>
          </a:xfrm>
          <a:prstGeom prst="rect">
            <a:avLst/>
          </a:prstGeom>
        </p:spPr>
        <p:txBody>
          <a:bodyPr vert="horz" lIns="116248" tIns="0" rIns="116248" bIns="0" anchor="b"/>
          <a:lstStyle>
            <a:lvl1pPr algn="l" eaLnBrk="1" latinLnBrk="0" hangingPunct="1">
              <a:defRPr kumimoji="0" sz="1300">
                <a:solidFill>
                  <a:schemeClr val="tx2"/>
                </a:solidFill>
              </a:defRPr>
            </a:lvl1pPr>
            <a:extLst/>
          </a:lstStyle>
          <a:p>
            <a:fld id="{3BD10CDD-3E05-4CCC-9654-1EB7773AD862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21110" y="7575035"/>
            <a:ext cx="4968875" cy="264054"/>
          </a:xfrm>
          <a:prstGeom prst="rect">
            <a:avLst/>
          </a:prstGeom>
        </p:spPr>
        <p:txBody>
          <a:bodyPr vert="horz" lIns="116248" tIns="0" rIns="116248" bIns="0" anchor="b"/>
          <a:lstStyle>
            <a:lvl1pPr algn="r" eaLnBrk="1" latinLnBrk="0" hangingPunct="1">
              <a:defRPr kumimoji="0" sz="13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492636" y="7573074"/>
            <a:ext cx="799259" cy="26405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  <a:extLst/>
          </a:lstStyle>
          <a:p>
            <a:fld id="{3ECCD268-26D2-4808-91C0-CCE83FFE204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txStyles>
    <p:titleStyle>
      <a:lvl1pPr algn="l" rtl="0" eaLnBrk="1" latinLnBrk="0" hangingPunct="1">
        <a:spcBef>
          <a:spcPct val="0"/>
        </a:spcBef>
        <a:buNone/>
        <a:defRPr kumimoji="0" sz="4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348743" indent="-348743" algn="l" rtl="0" eaLnBrk="1" latinLnBrk="0" hangingPunct="1">
        <a:spcBef>
          <a:spcPts val="763"/>
        </a:spcBef>
        <a:buClr>
          <a:schemeClr val="tx2"/>
        </a:buClr>
        <a:buSzPct val="73000"/>
        <a:buFont typeface="Wingdings 2"/>
        <a:buChar char=""/>
        <a:defRPr kumimoji="0" sz="33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2612" indent="-290619" algn="l" rtl="0" eaLnBrk="1" latinLnBrk="0" hangingPunct="1">
        <a:spcBef>
          <a:spcPts val="636"/>
        </a:spcBef>
        <a:buClr>
          <a:schemeClr val="accent4"/>
        </a:buClr>
        <a:buSzPct val="80000"/>
        <a:buFont typeface="Wingdings 2"/>
        <a:buChar char=""/>
        <a:defRPr kumimoji="0" sz="29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964856" indent="-290619" algn="l" rtl="0" eaLnBrk="1" latinLnBrk="0" hangingPunct="1">
        <a:spcBef>
          <a:spcPts val="509"/>
        </a:spcBef>
        <a:buClr>
          <a:schemeClr val="accent4"/>
        </a:buClr>
        <a:buSzPct val="60000"/>
        <a:buFont typeface="Wingdings"/>
        <a:buChar char="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278724" indent="-290619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5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627467" indent="-290619" algn="l" rtl="0" eaLnBrk="1" latinLnBrk="0" hangingPunct="1">
        <a:spcBef>
          <a:spcPts val="509"/>
        </a:spcBef>
        <a:buClr>
          <a:schemeClr val="accent4"/>
        </a:buClr>
        <a:buSzPct val="70000"/>
        <a:buFont typeface="Wingdings"/>
        <a:buChar char="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1871588" indent="-232495" algn="l" rtl="0" eaLnBrk="1" latinLnBrk="0" hangingPunct="1">
        <a:spcBef>
          <a:spcPts val="509"/>
        </a:spcBef>
        <a:buClr>
          <a:schemeClr val="accent4"/>
        </a:buClr>
        <a:buSzPct val="80000"/>
        <a:buFont typeface="Wingdings 2"/>
        <a:buChar char="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2127332" indent="-232495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48203" indent="-232495" algn="l" rtl="0" eaLnBrk="1" latinLnBrk="0" hangingPunct="1">
        <a:spcBef>
          <a:spcPts val="381"/>
        </a:spcBef>
        <a:buClr>
          <a:schemeClr val="accent4"/>
        </a:buClr>
        <a:buSzPct val="100000"/>
        <a:buChar char="•"/>
        <a:defRPr kumimoji="0" sz="20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615573" indent="-232495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812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624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7437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3249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9061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4874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0686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6499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image" Target="../media/image24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TRAUMATIC INJURIES OF TEETH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87494" y="4341812"/>
            <a:ext cx="4153694" cy="968199"/>
          </a:xfrm>
        </p:spPr>
        <p:txBody>
          <a:bodyPr>
            <a:normAutofit fontScale="92500"/>
          </a:bodyPr>
          <a:lstStyle/>
          <a:p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Elli’s class IV - IX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461" y="1904938"/>
            <a:ext cx="11535749" cy="807307"/>
          </a:xfrm>
        </p:spPr>
        <p:txBody>
          <a:bodyPr>
            <a:noAutofit/>
          </a:bodyPr>
          <a:lstStyle/>
          <a:p>
            <a:r>
              <a:rPr lang="en-IN" sz="3260" dirty="0"/>
              <a:t>Pulp revascularization</a:t>
            </a:r>
            <a:br>
              <a:rPr lang="en-IN" sz="3260" dirty="0"/>
            </a:br>
            <a:endParaRPr lang="en-IN" sz="326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388" y="2815799"/>
            <a:ext cx="10746721" cy="368746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en-US" b="0" i="0" dirty="0">
                <a:solidFill>
                  <a:srgbClr val="000000"/>
                </a:solidFill>
                <a:effectLst/>
                <a:latin typeface="STIXGeneral-Regular"/>
              </a:rPr>
              <a:t>Revascularization is a new treatment method for immature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STIXGeneral-Regular"/>
              </a:rPr>
              <a:t>      necrotic permanent teeth</a:t>
            </a:r>
            <a:endParaRPr lang="en-IN" dirty="0"/>
          </a:p>
          <a:p>
            <a:pPr>
              <a:lnSpc>
                <a:spcPct val="150000"/>
              </a:lnSpc>
            </a:pPr>
            <a:r>
              <a:rPr lang="en-US" b="0" i="0" dirty="0">
                <a:solidFill>
                  <a:srgbClr val="000000"/>
                </a:solidFill>
                <a:effectLst/>
                <a:latin typeface="STIXGeneral-Regular"/>
              </a:rPr>
              <a:t>Pulp revascularization is dependent on the ability of residual pulp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STIXGeneral-Regular"/>
              </a:rPr>
              <a:t>      </a:t>
            </a:r>
            <a:r>
              <a:rPr lang="en-US" b="0" i="0" dirty="0">
                <a:solidFill>
                  <a:srgbClr val="000000"/>
                </a:solidFill>
                <a:effectLst/>
                <a:latin typeface="STIXGeneral-Regular"/>
              </a:rPr>
              <a:t>and apical and periodontal stem cells to differentiate. </a:t>
            </a:r>
          </a:p>
          <a:p>
            <a:pPr>
              <a:lnSpc>
                <a:spcPct val="150000"/>
              </a:lnSpc>
            </a:pPr>
            <a:r>
              <a:rPr lang="en-US" b="0" i="0" dirty="0">
                <a:solidFill>
                  <a:srgbClr val="000000"/>
                </a:solidFill>
                <a:effectLst/>
                <a:latin typeface="STIXGeneral-Regular"/>
              </a:rPr>
              <a:t>These cells have the ability to generate a highly vascularized and a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STIXGeneral-Regular"/>
              </a:rPr>
              <a:t>      </a:t>
            </a:r>
            <a:r>
              <a:rPr lang="en-US" b="0" i="0" dirty="0">
                <a:solidFill>
                  <a:srgbClr val="000000"/>
                </a:solidFill>
                <a:effectLst/>
                <a:latin typeface="STIXGeneral-Regular"/>
              </a:rPr>
              <a:t>conjunctive rich living tissue.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STIXGeneral-Regular"/>
              </a:rPr>
              <a:t>This one is able to colonize the available pulp space. </a:t>
            </a:r>
            <a:endParaRPr lang="en-IN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3AC3A74-AC46-4068-8EB7-F7B3B6A15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4" t="26991" r="9777" b="2765"/>
          <a:stretch/>
        </p:blipFill>
        <p:spPr bwMode="auto">
          <a:xfrm>
            <a:off x="8039895" y="2712245"/>
            <a:ext cx="3987316" cy="475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61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B677F1-8FC7-4821-904B-0D96A0E3F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975" y="1182486"/>
            <a:ext cx="11238198" cy="4435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en-IN" dirty="0"/>
              <a:t>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TECHNIQUE: The canal was disinfected </a:t>
            </a:r>
            <a:r>
              <a:rPr lang="en-I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mechanical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I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instrumentation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but with copious irrigation with </a:t>
            </a:r>
            <a:r>
              <a:rPr lang="en-I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5.25% sodium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I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hypochlorite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the use of a mixture of </a:t>
            </a:r>
            <a:r>
              <a:rPr lang="en-I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antibiotics for 4 weeks</a:t>
            </a:r>
          </a:p>
          <a:p>
            <a:pPr>
              <a:lnSpc>
                <a:spcPct val="160000"/>
              </a:lnSpc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A blood clot was produced to the level of the cementoenamel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     junction  </a:t>
            </a:r>
          </a:p>
          <a:p>
            <a:pPr>
              <a:lnSpc>
                <a:spcPct val="160000"/>
              </a:lnSpc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Seal of MTA in the cervical area and a bonded resin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   coronal restoration above it.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E909345-A4E5-4203-AD64-DBD054B19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8494" y="2360612"/>
            <a:ext cx="3649018" cy="391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rgbClr val="00FF00"/>
            </a:glow>
          </a:effectLst>
        </p:spPr>
      </p:pic>
    </p:spTree>
    <p:extLst>
      <p:ext uri="{BB962C8B-B14F-4D97-AF65-F5344CB8AC3E}">
        <p14:creationId xmlns:p14="http://schemas.microsoft.com/office/powerpoint/2010/main" val="106338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7B8B6-213E-44D9-8F0B-3706AB7D6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467" y="980894"/>
            <a:ext cx="10549243" cy="413538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Discolorations may be classified as</a:t>
            </a:r>
            <a:endParaRPr lang="en-IN" b="1" dirty="0"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Extrinsic stains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Extrinsic stains are located on the outer surfaces of the teeth.</a:t>
            </a:r>
            <a:endParaRPr lang="en-IN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Intrinsic stains: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Intrinsic stains are those which are internal or present with in the tooth structures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128D7A-AE16-47AE-9CF8-7F5EE7E3F1F2}"/>
              </a:ext>
            </a:extLst>
          </p:cNvPr>
          <p:cNvSpPr/>
          <p:nvPr/>
        </p:nvSpPr>
        <p:spPr>
          <a:xfrm>
            <a:off x="675074" y="4116312"/>
            <a:ext cx="5948780" cy="2280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53"/>
              </a:lnSpc>
              <a:spcBef>
                <a:spcPts val="611"/>
              </a:spcBef>
              <a:spcAft>
                <a:spcPts val="1223"/>
              </a:spcAft>
            </a:pPr>
            <a:r>
              <a:rPr lang="en-US" sz="2343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Etiology:</a:t>
            </a:r>
            <a:endParaRPr lang="en-IN" sz="163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11"/>
              </a:spcBef>
              <a:spcAft>
                <a:spcPts val="1223"/>
              </a:spcAft>
            </a:pPr>
            <a:r>
              <a:rPr lang="en-US" sz="2343" dirty="0">
                <a:latin typeface="Times New Roman" panose="02020603050405020304" pitchFamily="18" charset="0"/>
                <a:ea typeface="Times New Roman" panose="02020603050405020304" pitchFamily="18" charset="0"/>
              </a:rPr>
              <a:t>Vital teeth: During crown formation</a:t>
            </a:r>
            <a:endParaRPr lang="en-IN" sz="163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9381" indent="-349381" algn="just">
              <a:lnSpc>
                <a:spcPts val="2853"/>
              </a:lnSpc>
              <a:spcBef>
                <a:spcPts val="611"/>
              </a:spcBef>
              <a:spcAft>
                <a:spcPts val="1223"/>
              </a:spcAft>
              <a:buFont typeface="Times New Roman" panose="02020603050405020304" pitchFamily="18" charset="0"/>
              <a:buChar char="-"/>
              <a:tabLst>
                <a:tab pos="698762" algn="l"/>
              </a:tabLst>
            </a:pPr>
            <a:r>
              <a:rPr lang="en-US" sz="2343" dirty="0">
                <a:latin typeface="Times New Roman" panose="02020603050405020304" pitchFamily="18" charset="0"/>
                <a:ea typeface="Times New Roman" panose="02020603050405020304" pitchFamily="18" charset="0"/>
              </a:rPr>
              <a:t>Hereditary disorders</a:t>
            </a:r>
            <a:endParaRPr lang="en-IN" sz="163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9381" indent="-349381" algn="just">
              <a:lnSpc>
                <a:spcPts val="2853"/>
              </a:lnSpc>
              <a:spcBef>
                <a:spcPts val="611"/>
              </a:spcBef>
              <a:spcAft>
                <a:spcPts val="1223"/>
              </a:spcAft>
              <a:buFont typeface="Times New Roman" panose="02020603050405020304" pitchFamily="18" charset="0"/>
              <a:buChar char="-"/>
              <a:tabLst>
                <a:tab pos="698762" algn="l"/>
              </a:tabLst>
            </a:pPr>
            <a:r>
              <a:rPr lang="en-US" sz="2343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Medications (Tetracycline preparations)</a:t>
            </a:r>
            <a:endParaRPr lang="en-IN" sz="163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1F12D1-6101-49F5-A2A9-58A7D885754D}"/>
              </a:ext>
            </a:extLst>
          </p:cNvPr>
          <p:cNvSpPr txBox="1"/>
          <p:nvPr/>
        </p:nvSpPr>
        <p:spPr>
          <a:xfrm>
            <a:off x="675074" y="531812"/>
            <a:ext cx="7212420" cy="44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Management of discoloration</a:t>
            </a:r>
          </a:p>
        </p:txBody>
      </p:sp>
    </p:spTree>
    <p:extLst>
      <p:ext uri="{BB962C8B-B14F-4D97-AF65-F5344CB8AC3E}">
        <p14:creationId xmlns:p14="http://schemas.microsoft.com/office/powerpoint/2010/main" val="34522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7B3F6-9FDF-4C98-9595-EB320EE05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9381" indent="-349381" algn="just">
              <a:lnSpc>
                <a:spcPts val="2853"/>
              </a:lnSpc>
              <a:spcBef>
                <a:spcPts val="611"/>
              </a:spcBef>
              <a:spcAft>
                <a:spcPts val="1223"/>
              </a:spcAft>
              <a:buFont typeface="Times New Roman" panose="02020603050405020304" pitchFamily="18" charset="0"/>
              <a:buChar char="-"/>
              <a:tabLst>
                <a:tab pos="698762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Excess fluoride injection</a:t>
            </a:r>
            <a:endParaRPr lang="en-IN" sz="163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9381" indent="-349381" algn="just">
              <a:lnSpc>
                <a:spcPts val="2853"/>
              </a:lnSpc>
              <a:spcBef>
                <a:spcPts val="611"/>
              </a:spcBef>
              <a:spcAft>
                <a:spcPts val="1223"/>
              </a:spcAft>
              <a:buFont typeface="Times New Roman" panose="02020603050405020304" pitchFamily="18" charset="0"/>
              <a:buChar char="-"/>
              <a:tabLst>
                <a:tab pos="698762" algn="l"/>
              </a:tabLs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Exanthamatous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fever</a:t>
            </a:r>
            <a:endParaRPr lang="en-IN" sz="163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9381" indent="-349381" algn="just">
              <a:lnSpc>
                <a:spcPts val="2853"/>
              </a:lnSpc>
              <a:spcBef>
                <a:spcPts val="611"/>
              </a:spcBef>
              <a:spcAft>
                <a:spcPts val="1223"/>
              </a:spcAft>
              <a:buFont typeface="Times New Roman" panose="02020603050405020304" pitchFamily="18" charset="0"/>
              <a:buChar char="-"/>
              <a:tabLst>
                <a:tab pos="698762" algn="l"/>
              </a:tabLst>
            </a:pP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Trauma</a:t>
            </a:r>
            <a:endParaRPr lang="en-IN" sz="1630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5841" algn="just">
              <a:lnSpc>
                <a:spcPts val="2853"/>
              </a:lnSpc>
              <a:spcBef>
                <a:spcPts val="611"/>
              </a:spcBef>
              <a:spcAft>
                <a:spcPts val="1223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Staining may be located in enamel / dentin. Discoloration restricted to dentin may still show through enamel.</a:t>
            </a:r>
            <a:endParaRPr lang="en-IN" sz="163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9760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7A51-9B4D-49D5-92EA-D640F5E4C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Treatment for discoloration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3760F-3D34-4972-B8E8-12B830873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Intra coronal bleaching:</a:t>
            </a:r>
          </a:p>
          <a:p>
            <a:r>
              <a:rPr lang="en-US" dirty="0"/>
              <a:t>Sodium perborate + hydrogen peroxide</a:t>
            </a:r>
          </a:p>
          <a:p>
            <a:r>
              <a:rPr lang="en-US" dirty="0"/>
              <a:t>For 1 week </a:t>
            </a:r>
          </a:p>
          <a:p>
            <a:r>
              <a:rPr lang="en-US" dirty="0"/>
              <a:t>Over bleaching for 1 or 2 shades</a:t>
            </a:r>
          </a:p>
          <a:p>
            <a:r>
              <a:rPr lang="en-US" dirty="0"/>
              <a:t>Composite veneering</a:t>
            </a:r>
          </a:p>
          <a:p>
            <a:endParaRPr lang="en-IN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91C83C-3CC9-4E3C-99ED-FD50DF7C42CF}"/>
              </a:ext>
            </a:extLst>
          </p:cNvPr>
          <p:cNvSpPr/>
          <p:nvPr/>
        </p:nvSpPr>
        <p:spPr>
          <a:xfrm>
            <a:off x="7287363" y="3253021"/>
            <a:ext cx="3753792" cy="2858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43" b="1" u="sng" dirty="0"/>
              <a:t>Technique of non-vital bleaching:</a:t>
            </a:r>
            <a:endParaRPr lang="en-IN" sz="2343" b="1" u="sng" dirty="0"/>
          </a:p>
          <a:p>
            <a:pPr lvl="1"/>
            <a:r>
              <a:rPr lang="en-US" sz="2343" dirty="0"/>
              <a:t>In office </a:t>
            </a:r>
            <a:r>
              <a:rPr lang="en-US" sz="2343" dirty="0" err="1"/>
              <a:t>thermocatalytic</a:t>
            </a:r>
            <a:r>
              <a:rPr lang="en-US" sz="2343" dirty="0"/>
              <a:t> technique.</a:t>
            </a:r>
            <a:endParaRPr lang="en-IN" sz="1630" dirty="0"/>
          </a:p>
          <a:p>
            <a:pPr lvl="1"/>
            <a:r>
              <a:rPr lang="en-US" sz="2343" dirty="0"/>
              <a:t>Out of the office technique (walking bleach).</a:t>
            </a:r>
            <a:endParaRPr lang="en-IN" sz="1630" dirty="0"/>
          </a:p>
          <a:p>
            <a:pPr lvl="1"/>
            <a:r>
              <a:rPr lang="en-US" sz="2343" dirty="0"/>
              <a:t>Combination of these two.</a:t>
            </a:r>
            <a:endParaRPr lang="en-IN" sz="1630" dirty="0"/>
          </a:p>
        </p:txBody>
      </p:sp>
    </p:spTree>
    <p:extLst>
      <p:ext uri="{BB962C8B-B14F-4D97-AF65-F5344CB8AC3E}">
        <p14:creationId xmlns:p14="http://schemas.microsoft.com/office/powerpoint/2010/main" val="240680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2" name="Picture 4" descr="DSCN2437"/>
          <p:cNvPicPr>
            <a:picLocks noChangeAspect="1" noChangeArrowheads="1"/>
          </p:cNvPicPr>
          <p:nvPr/>
        </p:nvPicPr>
        <p:blipFill>
          <a:blip r:embed="rId2"/>
          <a:srcRect l="8522" t="13849" r="9801" b="14169"/>
          <a:stretch>
            <a:fillRect/>
          </a:stretch>
        </p:blipFill>
        <p:spPr bwMode="auto">
          <a:xfrm>
            <a:off x="1" y="-88018"/>
            <a:ext cx="12457125" cy="8009643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8853" name="WordArt 5"/>
          <p:cNvSpPr>
            <a:spLocks noChangeArrowheads="1" noChangeShapeType="1" noTextEdit="1"/>
          </p:cNvSpPr>
          <p:nvPr/>
        </p:nvSpPr>
        <p:spPr bwMode="auto">
          <a:xfrm>
            <a:off x="3416102" y="6249283"/>
            <a:ext cx="5693503" cy="605124"/>
          </a:xfrm>
          <a:prstGeom prst="rect">
            <a:avLst/>
          </a:prstGeom>
        </p:spPr>
        <p:txBody>
          <a:bodyPr wrap="none" lIns="116248" tIns="58124" rIns="116248" bIns="5812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AVULSION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Avulsion: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Tooth avulsion (</a:t>
            </a:r>
            <a:r>
              <a:rPr lang="en-US" dirty="0" err="1"/>
              <a:t>exarticulation</a:t>
            </a:r>
            <a:r>
              <a:rPr lang="en-US" dirty="0"/>
              <a:t>) implies total displacement of the tooth out of the socket</a:t>
            </a:r>
            <a:endParaRPr lang="en-IN" dirty="0"/>
          </a:p>
          <a:p>
            <a:pPr>
              <a:buNone/>
            </a:pPr>
            <a:r>
              <a:rPr lang="en-US" dirty="0"/>
              <a:t>                      (-</a:t>
            </a:r>
            <a:r>
              <a:rPr lang="en-US" dirty="0" err="1"/>
              <a:t>Andreasen</a:t>
            </a:r>
            <a:r>
              <a:rPr lang="en-US" dirty="0"/>
              <a:t> JO &amp;</a:t>
            </a:r>
            <a:r>
              <a:rPr lang="en-US" dirty="0" err="1"/>
              <a:t>Andreasen</a:t>
            </a:r>
            <a:r>
              <a:rPr lang="en-US" dirty="0"/>
              <a:t> FM, 2001)</a:t>
            </a:r>
            <a:endParaRPr lang="en-IN" dirty="0"/>
          </a:p>
          <a:p>
            <a:r>
              <a:rPr lang="en-US" dirty="0"/>
              <a:t>Complete displacement of the tooth from the alveolar socket</a:t>
            </a:r>
            <a:endParaRPr lang="en-IN" dirty="0"/>
          </a:p>
          <a:p>
            <a:pPr>
              <a:buNone/>
            </a:pPr>
            <a:r>
              <a:rPr lang="en-US" dirty="0"/>
              <a:t>                       (International health organization).</a:t>
            </a:r>
            <a:endParaRPr lang="en-IN" dirty="0"/>
          </a:p>
          <a:p>
            <a:r>
              <a:rPr lang="en-US" dirty="0"/>
              <a:t>An avulsion injury occurs  because if an horizontal impact resulting in a complete displacement from the socket &amp; the neurovascular supply is severely compromised resulting in loss of </a:t>
            </a:r>
            <a:r>
              <a:rPr lang="en-US" dirty="0" err="1"/>
              <a:t>vascularization</a:t>
            </a:r>
            <a:r>
              <a:rPr lang="en-US" dirty="0"/>
              <a:t> of the pulp.</a:t>
            </a:r>
            <a:endParaRPr lang="en-IN" dirty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419895" y="792163"/>
            <a:ext cx="10744200" cy="6284123"/>
          </a:xfrm>
        </p:spPr>
        <p:txBody>
          <a:bodyPr>
            <a:normAutofit/>
          </a:bodyPr>
          <a:lstStyle/>
          <a:p>
            <a:r>
              <a:rPr lang="en-US" sz="3200" dirty="0"/>
              <a:t>The reported incidence of tooth avulsion ranges from 0.5 - 3% of all traumatic dental injuries of the permanent teeth.</a:t>
            </a:r>
            <a:endParaRPr lang="en-IN" sz="3200" dirty="0"/>
          </a:p>
          <a:p>
            <a:pPr lvl="0"/>
            <a:r>
              <a:rPr lang="en-US" sz="3200" dirty="0"/>
              <a:t>7-13% in primary teeth.</a:t>
            </a:r>
            <a:endParaRPr lang="en-IN" sz="3200" dirty="0"/>
          </a:p>
          <a:p>
            <a:pPr lvl="0"/>
            <a:r>
              <a:rPr lang="en-US" sz="3200" dirty="0"/>
              <a:t>Common age in permanent teeth 8-12 yrs.</a:t>
            </a:r>
          </a:p>
          <a:p>
            <a:pPr lvl="0"/>
            <a:endParaRPr lang="en-IN" sz="3200" dirty="0"/>
          </a:p>
          <a:p>
            <a:pPr lvl="0">
              <a:buNone/>
            </a:pPr>
            <a:r>
              <a:rPr lang="en-US" sz="3200" dirty="0">
                <a:solidFill>
                  <a:srgbClr val="FF0000"/>
                </a:solidFill>
              </a:rPr>
              <a:t>Etiologic factors:-</a:t>
            </a:r>
            <a:endParaRPr lang="en-IN" sz="3200" dirty="0">
              <a:solidFill>
                <a:srgbClr val="FF0000"/>
              </a:solidFill>
            </a:endParaRPr>
          </a:p>
          <a:p>
            <a:pPr lvl="0"/>
            <a:r>
              <a:rPr lang="en-US" sz="3200" dirty="0"/>
              <a:t>Permanent dentition- fights and  sports injuries</a:t>
            </a:r>
            <a:endParaRPr lang="en-IN" sz="3200" dirty="0"/>
          </a:p>
          <a:p>
            <a:pPr lvl="0"/>
            <a:r>
              <a:rPr lang="en-US" sz="3200" dirty="0"/>
              <a:t>Primary dentition- falls against hard object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findings: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In both dentitions maxillary central incisors are the most frequently avulsed teeth.</a:t>
            </a:r>
            <a:endParaRPr lang="en-IN" dirty="0"/>
          </a:p>
          <a:p>
            <a:pPr lvl="0"/>
            <a:r>
              <a:rPr lang="en-US" dirty="0"/>
              <a:t>Frequently single tooth but multiple avulsions are occasionally encountered .</a:t>
            </a:r>
            <a:endParaRPr lang="en-IN" dirty="0"/>
          </a:p>
          <a:p>
            <a:pPr lvl="0"/>
            <a:r>
              <a:rPr lang="en-US" dirty="0"/>
              <a:t>Associated injuries like fractures of the socket wall &amp; injuries to lips are common. </a:t>
            </a:r>
            <a:endParaRPr lang="en-IN" dirty="0"/>
          </a:p>
          <a:p>
            <a:pPr lvl="0"/>
            <a:r>
              <a:rPr lang="en-US" dirty="0"/>
              <a:t>Radiographs taken to rule out associated alveolar fractures &amp; intrusion in case of primary teeth.</a:t>
            </a:r>
            <a:endParaRPr lang="en-IN" dirty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Radiographic findings: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 films ( maxillary anterior, 3 </a:t>
            </a:r>
            <a:r>
              <a:rPr lang="en-US" dirty="0" err="1"/>
              <a:t>periapical</a:t>
            </a:r>
            <a:r>
              <a:rPr lang="en-US" dirty="0"/>
              <a:t> from various angles ) to evaluate dental injury, displacement or possible complete intrusion</a:t>
            </a:r>
          </a:p>
          <a:p>
            <a:r>
              <a:rPr lang="en-US" dirty="0"/>
              <a:t>A </a:t>
            </a:r>
            <a:r>
              <a:rPr lang="en-US" dirty="0" err="1"/>
              <a:t>panorex</a:t>
            </a:r>
            <a:r>
              <a:rPr lang="en-US" dirty="0"/>
              <a:t> may be used to evaluate foreign bodies , displacement and maxillary and </a:t>
            </a:r>
            <a:r>
              <a:rPr lang="en-US" dirty="0" err="1"/>
              <a:t>mandibular</a:t>
            </a:r>
            <a:r>
              <a:rPr lang="en-US" dirty="0"/>
              <a:t> fractures. </a:t>
            </a:r>
            <a:endParaRPr lang="en-IN" dirty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9412"/>
            <a:ext cx="11240294" cy="1320271"/>
          </a:xfrm>
        </p:spPr>
        <p:txBody>
          <a:bodyPr>
            <a:normAutofit fontScale="90000"/>
          </a:bodyPr>
          <a:lstStyle/>
          <a:p>
            <a:r>
              <a:rPr lang="en-US" dirty="0"/>
              <a:t>Ellis and </a:t>
            </a:r>
            <a:r>
              <a:rPr lang="en-US" dirty="0" err="1"/>
              <a:t>davey’s</a:t>
            </a:r>
            <a:r>
              <a:rPr lang="en-US" dirty="0"/>
              <a:t> classification (1970)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457200" indent="0">
              <a:lnSpc>
                <a:spcPct val="80000"/>
              </a:lnSpc>
              <a:buFont typeface="Wingdings" pitchFamily="2" charset="2"/>
              <a:buNone/>
            </a:pPr>
            <a:r>
              <a:rPr lang="en-US" sz="3600" dirty="0"/>
              <a:t> </a:t>
            </a:r>
          </a:p>
          <a:p>
            <a:pPr marL="457200" indent="0">
              <a:lnSpc>
                <a:spcPct val="130000"/>
              </a:lnSpc>
              <a:buFont typeface="Wingdings" pitchFamily="2" charset="2"/>
              <a:buNone/>
            </a:pPr>
            <a:r>
              <a:rPr lang="en-US" sz="3600" dirty="0"/>
              <a:t>Class I      -Fracture involving enamel</a:t>
            </a:r>
          </a:p>
          <a:p>
            <a:pPr marL="457200" indent="0">
              <a:lnSpc>
                <a:spcPct val="130000"/>
              </a:lnSpc>
              <a:buFont typeface="Wingdings" pitchFamily="2" charset="2"/>
              <a:buNone/>
            </a:pPr>
            <a:r>
              <a:rPr lang="en-US" sz="3600" dirty="0"/>
              <a:t>Class II     -Fracture involving enamel &amp; dentin</a:t>
            </a:r>
          </a:p>
          <a:p>
            <a:pPr marL="457200" indent="0">
              <a:lnSpc>
                <a:spcPct val="130000"/>
              </a:lnSpc>
              <a:buFont typeface="Wingdings" pitchFamily="2" charset="2"/>
              <a:buNone/>
            </a:pPr>
            <a:r>
              <a:rPr lang="en-US" sz="3600" dirty="0"/>
              <a:t>Class III    -Fracture involving </a:t>
            </a:r>
            <a:r>
              <a:rPr lang="en-US" sz="3600" dirty="0" err="1"/>
              <a:t>enamel,dentin</a:t>
            </a:r>
            <a:r>
              <a:rPr lang="en-US" sz="3600" dirty="0"/>
              <a:t> &amp; pulp</a:t>
            </a:r>
          </a:p>
          <a:p>
            <a:pPr marL="457200" indent="0">
              <a:lnSpc>
                <a:spcPct val="130000"/>
              </a:lnSpc>
              <a:buFont typeface="Wingdings" pitchFamily="2" charset="2"/>
              <a:buNone/>
            </a:pPr>
            <a:r>
              <a:rPr lang="en-US" sz="3600" dirty="0"/>
              <a:t>Class  IV  -Teeth that lost their vitality with or without    </a:t>
            </a:r>
          </a:p>
          <a:p>
            <a:pPr marL="457200" indent="0">
              <a:lnSpc>
                <a:spcPct val="130000"/>
              </a:lnSpc>
              <a:buFont typeface="Wingdings" pitchFamily="2" charset="2"/>
              <a:buNone/>
            </a:pPr>
            <a:r>
              <a:rPr lang="en-US" sz="3600" dirty="0"/>
              <a:t>                 loss of crown</a:t>
            </a:r>
          </a:p>
          <a:p>
            <a:pPr marL="457200" indent="0">
              <a:lnSpc>
                <a:spcPct val="130000"/>
              </a:lnSpc>
              <a:buFont typeface="Wingdings" pitchFamily="2" charset="2"/>
              <a:buNone/>
            </a:pPr>
            <a:r>
              <a:rPr lang="en-US" sz="3600" dirty="0"/>
              <a:t>Class V    -Traumatically avulsed tooth</a:t>
            </a:r>
          </a:p>
          <a:p>
            <a:pPr marL="457200" indent="0">
              <a:lnSpc>
                <a:spcPct val="130000"/>
              </a:lnSpc>
              <a:buFont typeface="Wingdings" pitchFamily="2" charset="2"/>
              <a:buNone/>
            </a:pPr>
            <a:r>
              <a:rPr lang="en-US" sz="3600" dirty="0"/>
              <a:t>Class VI    -Fracture of the root with or without crown fracture</a:t>
            </a:r>
          </a:p>
          <a:p>
            <a:pPr marL="457200" indent="0">
              <a:lnSpc>
                <a:spcPct val="130000"/>
              </a:lnSpc>
              <a:buFont typeface="Wingdings" pitchFamily="2" charset="2"/>
              <a:buNone/>
            </a:pPr>
            <a:r>
              <a:rPr lang="en-US" sz="3600" dirty="0"/>
              <a:t>Class VII   -Displacement of the tooth without crown/root fracture </a:t>
            </a:r>
          </a:p>
          <a:p>
            <a:pPr marL="457200" indent="0">
              <a:lnSpc>
                <a:spcPct val="130000"/>
              </a:lnSpc>
              <a:buFont typeface="Wingdings" pitchFamily="2" charset="2"/>
              <a:buNone/>
            </a:pPr>
            <a:r>
              <a:rPr lang="en-US" sz="3600" dirty="0"/>
              <a:t>Class VIII  -Cervical crown fracture</a:t>
            </a:r>
          </a:p>
          <a:p>
            <a:pPr marL="457200" indent="0">
              <a:lnSpc>
                <a:spcPct val="130000"/>
              </a:lnSpc>
              <a:buFont typeface="Wingdings" pitchFamily="2" charset="2"/>
              <a:buNone/>
            </a:pPr>
            <a:r>
              <a:rPr lang="en-US" sz="3600" dirty="0"/>
              <a:t>Class IX    -Fracture of deciduous teeth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3925094" y="379412"/>
            <a:ext cx="4191000" cy="6096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buFontTx/>
              <a:buNone/>
            </a:pPr>
            <a:r>
              <a:rPr lang="en-US" sz="3600" b="1" dirty="0"/>
              <a:t>    Healing and    </a:t>
            </a:r>
            <a:r>
              <a:rPr lang="en-US" b="1" dirty="0"/>
              <a:t>PATHOLOGY</a:t>
            </a:r>
          </a:p>
        </p:txBody>
      </p:sp>
      <p:sp>
        <p:nvSpPr>
          <p:cNvPr id="81930" name="AutoShape 10"/>
          <p:cNvSpPr>
            <a:spLocks noChangeArrowheads="1"/>
          </p:cNvSpPr>
          <p:nvPr/>
        </p:nvSpPr>
        <p:spPr bwMode="auto">
          <a:xfrm>
            <a:off x="4244248" y="1144235"/>
            <a:ext cx="245856" cy="616126"/>
          </a:xfrm>
          <a:prstGeom prst="downArrow">
            <a:avLst>
              <a:gd name="adj1" fmla="val 50000"/>
              <a:gd name="adj2" fmla="val 7368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6248" tIns="58124" rIns="116248" bIns="58124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81932" name="Oval 12"/>
          <p:cNvSpPr>
            <a:spLocks noChangeArrowheads="1"/>
          </p:cNvSpPr>
          <p:nvPr/>
        </p:nvSpPr>
        <p:spPr bwMode="auto">
          <a:xfrm>
            <a:off x="3105547" y="1848379"/>
            <a:ext cx="2070365" cy="52810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16248" tIns="58124" rIns="116248" bIns="58124" anchor="ctr"/>
          <a:lstStyle/>
          <a:p>
            <a:pPr algn="ctr"/>
            <a:r>
              <a:rPr lang="en-US" b="1"/>
              <a:t>PULPAL</a:t>
            </a:r>
          </a:p>
        </p:txBody>
      </p:sp>
      <p:sp>
        <p:nvSpPr>
          <p:cNvPr id="81936" name="AutoShape 16"/>
          <p:cNvSpPr>
            <a:spLocks noChangeArrowheads="1"/>
          </p:cNvSpPr>
          <p:nvPr/>
        </p:nvSpPr>
        <p:spPr bwMode="auto">
          <a:xfrm>
            <a:off x="3998392" y="2464506"/>
            <a:ext cx="307702" cy="429506"/>
          </a:xfrm>
          <a:prstGeom prst="downArrow">
            <a:avLst>
              <a:gd name="adj1" fmla="val 50000"/>
              <a:gd name="adj2" fmla="val 145455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6248" tIns="58124" rIns="116248" bIns="58124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81937" name="Text Box 17"/>
          <p:cNvSpPr txBox="1">
            <a:spLocks noChangeArrowheads="1"/>
          </p:cNvSpPr>
          <p:nvPr/>
        </p:nvSpPr>
        <p:spPr bwMode="auto">
          <a:xfrm>
            <a:off x="2020094" y="2802873"/>
            <a:ext cx="6418130" cy="511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6248" tIns="58124" rIns="116248" bIns="58124">
            <a:spAutoFit/>
          </a:bodyPr>
          <a:lstStyle/>
          <a:p>
            <a:pPr>
              <a:buFontTx/>
              <a:buChar char="•"/>
            </a:pPr>
            <a:r>
              <a:rPr lang="en-US" sz="2500" dirty="0"/>
              <a:t> Regular tubular reparative dentin </a:t>
            </a:r>
          </a:p>
          <a:p>
            <a:endParaRPr lang="en-US" sz="2500" dirty="0"/>
          </a:p>
          <a:p>
            <a:pPr>
              <a:buFontTx/>
              <a:buChar char="•"/>
            </a:pPr>
            <a:r>
              <a:rPr lang="en-US" sz="2500" dirty="0"/>
              <a:t> Irregular reparative dentin</a:t>
            </a:r>
          </a:p>
          <a:p>
            <a:r>
              <a:rPr lang="en-US" sz="2500" dirty="0"/>
              <a:t> </a:t>
            </a:r>
          </a:p>
          <a:p>
            <a:pPr>
              <a:buFontTx/>
              <a:buChar char="•"/>
            </a:pPr>
            <a:r>
              <a:rPr lang="en-US" sz="2500" dirty="0"/>
              <a:t> </a:t>
            </a:r>
            <a:r>
              <a:rPr lang="en-US" sz="2500" dirty="0" err="1"/>
              <a:t>Osteodentin</a:t>
            </a:r>
            <a:endParaRPr lang="en-US" sz="2500" dirty="0"/>
          </a:p>
          <a:p>
            <a:endParaRPr lang="en-US" sz="2500" dirty="0"/>
          </a:p>
          <a:p>
            <a:pPr>
              <a:buFontTx/>
              <a:buChar char="•"/>
            </a:pPr>
            <a:r>
              <a:rPr lang="en-US" sz="2500" dirty="0"/>
              <a:t> Irregular immature bone</a:t>
            </a:r>
          </a:p>
          <a:p>
            <a:pPr>
              <a:buFontTx/>
              <a:buChar char="•"/>
            </a:pPr>
            <a:endParaRPr lang="en-US" sz="2500" dirty="0"/>
          </a:p>
          <a:p>
            <a:pPr>
              <a:buFontTx/>
              <a:buChar char="•"/>
            </a:pPr>
            <a:r>
              <a:rPr lang="en-US" sz="2500" dirty="0"/>
              <a:t> Regular </a:t>
            </a:r>
            <a:r>
              <a:rPr lang="en-US" sz="2500" dirty="0" err="1"/>
              <a:t>lamellated</a:t>
            </a:r>
            <a:r>
              <a:rPr lang="en-US" sz="2500" dirty="0"/>
              <a:t> bone / </a:t>
            </a:r>
            <a:r>
              <a:rPr lang="en-US" sz="2500" dirty="0" err="1"/>
              <a:t>cementum</a:t>
            </a:r>
            <a:endParaRPr lang="en-US" sz="2500" dirty="0"/>
          </a:p>
          <a:p>
            <a:pPr>
              <a:buFontTx/>
              <a:buChar char="•"/>
            </a:pPr>
            <a:endParaRPr lang="en-US" sz="2500" dirty="0"/>
          </a:p>
          <a:p>
            <a:pPr>
              <a:buFontTx/>
              <a:buChar char="•"/>
            </a:pPr>
            <a:r>
              <a:rPr lang="en-US" sz="2500" dirty="0"/>
              <a:t> Internal </a:t>
            </a:r>
            <a:r>
              <a:rPr lang="en-US" sz="2500" dirty="0" err="1"/>
              <a:t>resorption</a:t>
            </a:r>
            <a:endParaRPr lang="en-US" sz="2500" dirty="0"/>
          </a:p>
          <a:p>
            <a:r>
              <a:rPr lang="en-US" sz="2500" dirty="0"/>
              <a:t> </a:t>
            </a:r>
          </a:p>
          <a:p>
            <a:pPr>
              <a:buFontTx/>
              <a:buChar char="•"/>
            </a:pPr>
            <a:r>
              <a:rPr lang="en-US" sz="2500" dirty="0"/>
              <a:t> Necrosis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621111" y="1751013"/>
            <a:ext cx="10161983" cy="47244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3100" dirty="0"/>
              <a:t>Signs of healing can be seen within 2wks after </a:t>
            </a:r>
            <a:r>
              <a:rPr lang="en-US" sz="3100" dirty="0" err="1"/>
              <a:t>replantation</a:t>
            </a:r>
            <a:r>
              <a:rPr lang="en-US" sz="3100" dirty="0"/>
              <a:t>, where in damaged coronal pulp tissue is gradually replaced by proliferating </a:t>
            </a:r>
            <a:r>
              <a:rPr lang="en-US" sz="3100" dirty="0" err="1"/>
              <a:t>mesenchymal</a:t>
            </a:r>
            <a:r>
              <a:rPr lang="en-US" sz="3100" dirty="0"/>
              <a:t> cells.</a:t>
            </a:r>
          </a:p>
          <a:p>
            <a:pPr>
              <a:lnSpc>
                <a:spcPct val="150000"/>
              </a:lnSpc>
            </a:pPr>
            <a:endParaRPr lang="en-US" sz="3100" dirty="0"/>
          </a:p>
          <a:p>
            <a:pPr>
              <a:lnSpc>
                <a:spcPct val="150000"/>
              </a:lnSpc>
            </a:pPr>
            <a:r>
              <a:rPr lang="en-US" sz="3100" dirty="0" err="1"/>
              <a:t>Regenarating</a:t>
            </a:r>
            <a:r>
              <a:rPr lang="en-US" sz="3100" dirty="0"/>
              <a:t> nerve </a:t>
            </a:r>
            <a:r>
              <a:rPr lang="en-US" sz="3100" dirty="0" err="1"/>
              <a:t>fibres</a:t>
            </a:r>
            <a:r>
              <a:rPr lang="en-US" sz="3100" dirty="0"/>
              <a:t> can be observed after a month.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621111" y="616127"/>
            <a:ext cx="10466784" cy="646015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3600" dirty="0">
                <a:solidFill>
                  <a:srgbClr val="0000CC"/>
                </a:solidFill>
              </a:rPr>
              <a:t>PERIODONTAL TISSUE REACTIONS 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3600" dirty="0">
              <a:solidFill>
                <a:srgbClr val="0000CC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3100" dirty="0"/>
              <a:t>Proliferation of CT cells soon occurs &amp; after 3-4 days the gap in the </a:t>
            </a:r>
            <a:r>
              <a:rPr lang="en-US" sz="3100" dirty="0" err="1"/>
              <a:t>pdl</a:t>
            </a:r>
            <a:r>
              <a:rPr lang="en-US" sz="3100" dirty="0"/>
              <a:t> is obliterated by young Connective tissue.</a:t>
            </a:r>
          </a:p>
          <a:p>
            <a:pPr>
              <a:lnSpc>
                <a:spcPct val="90000"/>
              </a:lnSpc>
            </a:pPr>
            <a:endParaRPr lang="en-US" sz="3100" dirty="0"/>
          </a:p>
          <a:p>
            <a:pPr>
              <a:lnSpc>
                <a:spcPct val="90000"/>
              </a:lnSpc>
            </a:pPr>
            <a:r>
              <a:rPr lang="en-US" sz="3100" dirty="0"/>
              <a:t>After 1 wk             the </a:t>
            </a:r>
            <a:r>
              <a:rPr lang="en-US" sz="3100" dirty="0" err="1"/>
              <a:t>epi</a:t>
            </a:r>
            <a:r>
              <a:rPr lang="en-US" sz="3100" dirty="0"/>
              <a:t> is reattached at the </a:t>
            </a:r>
            <a:r>
              <a:rPr lang="en-US" sz="3100" dirty="0" err="1"/>
              <a:t>cementum</a:t>
            </a:r>
            <a:r>
              <a:rPr lang="en-US" sz="3100" dirty="0"/>
              <a:t> region.</a:t>
            </a:r>
          </a:p>
          <a:p>
            <a:pPr>
              <a:lnSpc>
                <a:spcPct val="90000"/>
              </a:lnSpc>
            </a:pPr>
            <a:endParaRPr lang="en-US" sz="3100" dirty="0"/>
          </a:p>
          <a:p>
            <a:pPr>
              <a:lnSpc>
                <a:spcPct val="90000"/>
              </a:lnSpc>
            </a:pPr>
            <a:endParaRPr lang="en-US" sz="31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3100" dirty="0"/>
              <a:t>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100" dirty="0">
                <a:solidFill>
                  <a:srgbClr val="669900"/>
                </a:solidFill>
              </a:rPr>
              <a:t>     IMPLIES REDUCED RISK OF GINGIVAL INFECTION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3100" dirty="0">
              <a:solidFill>
                <a:srgbClr val="6699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3100" dirty="0"/>
              <a:t>The first </a:t>
            </a:r>
            <a:r>
              <a:rPr lang="en-US" sz="3100" dirty="0" err="1"/>
              <a:t>osteoclastic</a:t>
            </a:r>
            <a:r>
              <a:rPr lang="en-US" sz="3100" dirty="0"/>
              <a:t> attack can now be seen along the root surface.</a:t>
            </a:r>
          </a:p>
        </p:txBody>
      </p:sp>
      <p:sp>
        <p:nvSpPr>
          <p:cNvPr id="83972" name="AutoShape 4"/>
          <p:cNvSpPr>
            <a:spLocks noChangeArrowheads="1"/>
          </p:cNvSpPr>
          <p:nvPr/>
        </p:nvSpPr>
        <p:spPr bwMode="auto">
          <a:xfrm>
            <a:off x="3010694" y="2970212"/>
            <a:ext cx="1035182" cy="264054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6248" tIns="58124" rIns="116248" bIns="58124" anchor="ctr"/>
          <a:lstStyle/>
          <a:p>
            <a:endParaRPr lang="en-US"/>
          </a:p>
        </p:txBody>
      </p:sp>
      <p:sp>
        <p:nvSpPr>
          <p:cNvPr id="83973" name="AutoShape 5"/>
          <p:cNvSpPr>
            <a:spLocks noChangeArrowheads="1"/>
          </p:cNvSpPr>
          <p:nvPr/>
        </p:nvSpPr>
        <p:spPr bwMode="auto">
          <a:xfrm>
            <a:off x="5693504" y="3872794"/>
            <a:ext cx="452892" cy="1232253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6248" tIns="58124" rIns="116248" bIns="58124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621111" y="704145"/>
            <a:ext cx="10390583" cy="6372141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b="1" dirty="0"/>
              <a:t>After 2 wks :</a:t>
            </a:r>
          </a:p>
          <a:p>
            <a:pPr>
              <a:buFontTx/>
              <a:buNone/>
            </a:pPr>
            <a:endParaRPr lang="en-US" sz="3100" dirty="0"/>
          </a:p>
          <a:p>
            <a:r>
              <a:rPr lang="en-US" sz="3100" dirty="0"/>
              <a:t>Split line in pdl is healed and collagen </a:t>
            </a:r>
            <a:r>
              <a:rPr lang="en-US" sz="3100" dirty="0" err="1"/>
              <a:t>fibres</a:t>
            </a:r>
            <a:r>
              <a:rPr lang="en-US" sz="3100" dirty="0"/>
              <a:t> are seen extending from cemental surfaces to the alveolar bone.</a:t>
            </a:r>
          </a:p>
          <a:p>
            <a:endParaRPr lang="en-US" sz="3100" dirty="0"/>
          </a:p>
          <a:p>
            <a:r>
              <a:rPr lang="en-US" sz="3100" dirty="0"/>
              <a:t>Resorption activity can be observed along root surface.</a:t>
            </a:r>
          </a:p>
          <a:p>
            <a:endParaRPr lang="en-US" sz="3100" dirty="0"/>
          </a:p>
          <a:p>
            <a:r>
              <a:rPr lang="en-US" sz="3100" dirty="0"/>
              <a:t>H/E : replanted human / animal teeth has revealed 4 diff modalities in </a:t>
            </a:r>
            <a:r>
              <a:rPr lang="en-US" sz="3100" dirty="0" err="1"/>
              <a:t>pdl</a:t>
            </a:r>
            <a:r>
              <a:rPr lang="en-US" sz="3100" dirty="0"/>
              <a:t> </a:t>
            </a:r>
            <a:r>
              <a:rPr lang="en-US" sz="3100" dirty="0" err="1"/>
              <a:t>lig</a:t>
            </a:r>
            <a:r>
              <a:rPr lang="en-US" sz="3100" dirty="0"/>
              <a:t>…..</a:t>
            </a:r>
          </a:p>
          <a:p>
            <a:pPr>
              <a:buFontTx/>
              <a:buNone/>
            </a:pPr>
            <a:r>
              <a:rPr lang="en-US" sz="3100" dirty="0">
                <a:solidFill>
                  <a:srgbClr val="0000CC"/>
                </a:solidFill>
              </a:rPr>
              <a:t>            - Healing with normal </a:t>
            </a:r>
            <a:r>
              <a:rPr lang="en-US" sz="3100" dirty="0" err="1">
                <a:solidFill>
                  <a:srgbClr val="0000CC"/>
                </a:solidFill>
              </a:rPr>
              <a:t>pdl</a:t>
            </a:r>
            <a:r>
              <a:rPr lang="en-US" sz="3100" dirty="0">
                <a:solidFill>
                  <a:srgbClr val="0000CC"/>
                </a:solidFill>
              </a:rPr>
              <a:t> </a:t>
            </a:r>
            <a:r>
              <a:rPr lang="en-US" sz="3100" dirty="0" err="1">
                <a:solidFill>
                  <a:srgbClr val="0000CC"/>
                </a:solidFill>
              </a:rPr>
              <a:t>lig</a:t>
            </a:r>
            <a:r>
              <a:rPr lang="en-US" sz="3100" dirty="0">
                <a:solidFill>
                  <a:srgbClr val="0000CC"/>
                </a:solidFill>
              </a:rPr>
              <a:t>.</a:t>
            </a:r>
          </a:p>
          <a:p>
            <a:pPr>
              <a:buFontTx/>
              <a:buNone/>
            </a:pPr>
            <a:r>
              <a:rPr lang="en-US" sz="3100" dirty="0">
                <a:solidFill>
                  <a:srgbClr val="0000CC"/>
                </a:solidFill>
              </a:rPr>
              <a:t>            - Healing with surface </a:t>
            </a:r>
            <a:r>
              <a:rPr lang="en-US" sz="3100" dirty="0" err="1">
                <a:solidFill>
                  <a:srgbClr val="0000CC"/>
                </a:solidFill>
              </a:rPr>
              <a:t>resorption</a:t>
            </a:r>
            <a:endParaRPr lang="en-US" sz="3100" dirty="0">
              <a:solidFill>
                <a:srgbClr val="0000CC"/>
              </a:solidFill>
            </a:endParaRPr>
          </a:p>
          <a:p>
            <a:pPr>
              <a:buFontTx/>
              <a:buNone/>
            </a:pPr>
            <a:r>
              <a:rPr lang="en-US" sz="3100" dirty="0">
                <a:solidFill>
                  <a:srgbClr val="0000CC"/>
                </a:solidFill>
              </a:rPr>
              <a:t>            - Healing with </a:t>
            </a:r>
            <a:r>
              <a:rPr lang="en-US" sz="3100" dirty="0" err="1">
                <a:solidFill>
                  <a:srgbClr val="0000CC"/>
                </a:solidFill>
              </a:rPr>
              <a:t>ankylosis</a:t>
            </a:r>
            <a:endParaRPr lang="en-US" sz="3100" dirty="0">
              <a:solidFill>
                <a:srgbClr val="0000CC"/>
              </a:solidFill>
            </a:endParaRPr>
          </a:p>
          <a:p>
            <a:pPr>
              <a:buFontTx/>
              <a:buNone/>
            </a:pPr>
            <a:r>
              <a:rPr lang="en-US" sz="3100" dirty="0">
                <a:solidFill>
                  <a:srgbClr val="0000CC"/>
                </a:solidFill>
              </a:rPr>
              <a:t>            - Healing with </a:t>
            </a:r>
            <a:r>
              <a:rPr lang="en-US" sz="3100" dirty="0" err="1">
                <a:solidFill>
                  <a:srgbClr val="0000CC"/>
                </a:solidFill>
              </a:rPr>
              <a:t>inflamm</a:t>
            </a:r>
            <a:r>
              <a:rPr lang="en-US" sz="3100" dirty="0">
                <a:solidFill>
                  <a:srgbClr val="0000CC"/>
                </a:solidFill>
              </a:rPr>
              <a:t> </a:t>
            </a:r>
            <a:r>
              <a:rPr lang="en-US" sz="3100" dirty="0" err="1">
                <a:solidFill>
                  <a:srgbClr val="0000CC"/>
                </a:solidFill>
              </a:rPr>
              <a:t>resorption</a:t>
            </a:r>
            <a:endParaRPr lang="en-US" sz="31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419894" y="1399906"/>
            <a:ext cx="11381185" cy="5227906"/>
          </a:xfrm>
        </p:spPr>
        <p:txBody>
          <a:bodyPr/>
          <a:lstStyle/>
          <a:p>
            <a:pPr>
              <a:buFontTx/>
              <a:buNone/>
            </a:pPr>
            <a:endParaRPr lang="en-US" b="1" dirty="0"/>
          </a:p>
          <a:p>
            <a:r>
              <a:rPr lang="en-US" sz="3100" dirty="0"/>
              <a:t>Characterized by </a:t>
            </a:r>
            <a:r>
              <a:rPr lang="en-US" sz="3100" dirty="0">
                <a:solidFill>
                  <a:srgbClr val="993300"/>
                </a:solidFill>
              </a:rPr>
              <a:t>complete regeneration of pdl which </a:t>
            </a:r>
          </a:p>
          <a:p>
            <a:pPr marL="0" indent="0">
              <a:buNone/>
            </a:pPr>
            <a:r>
              <a:rPr lang="en-US" sz="3100" dirty="0">
                <a:solidFill>
                  <a:srgbClr val="993300"/>
                </a:solidFill>
              </a:rPr>
              <a:t>usually takes about 4 weeks.</a:t>
            </a:r>
            <a:endParaRPr lang="en-US" sz="3100" dirty="0"/>
          </a:p>
          <a:p>
            <a:endParaRPr lang="en-US" sz="3100" dirty="0"/>
          </a:p>
          <a:p>
            <a:r>
              <a:rPr lang="en-US" sz="3100" dirty="0"/>
              <a:t>This type of healing will </a:t>
            </a:r>
            <a:r>
              <a:rPr lang="en-US" sz="3100" dirty="0">
                <a:solidFill>
                  <a:srgbClr val="993300"/>
                </a:solidFill>
              </a:rPr>
              <a:t>probably never take place under clinical conditions</a:t>
            </a:r>
            <a:r>
              <a:rPr lang="en-US" sz="3100" dirty="0"/>
              <a:t>, as trauma will </a:t>
            </a:r>
            <a:r>
              <a:rPr lang="en-US" sz="3100" dirty="0" err="1"/>
              <a:t>atleast</a:t>
            </a:r>
            <a:r>
              <a:rPr lang="en-US" sz="3100" dirty="0"/>
              <a:t> result in minimal injury to the inner most layer of pdl leading to surface resorption.</a:t>
            </a:r>
          </a:p>
        </p:txBody>
      </p:sp>
      <p:sp>
        <p:nvSpPr>
          <p:cNvPr id="3" name="Rectangle 2"/>
          <p:cNvSpPr/>
          <p:nvPr/>
        </p:nvSpPr>
        <p:spPr>
          <a:xfrm>
            <a:off x="800894" y="684212"/>
            <a:ext cx="432842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2800" b="1" dirty="0"/>
              <a:t>Healing with normal </a:t>
            </a:r>
            <a:r>
              <a:rPr lang="en-US" sz="2800" b="1" dirty="0" err="1"/>
              <a:t>pdl</a:t>
            </a:r>
            <a:r>
              <a:rPr lang="en-US" sz="2800" b="1" dirty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621111" y="1217612"/>
            <a:ext cx="10542984" cy="5858674"/>
          </a:xfrm>
        </p:spPr>
        <p:txBody>
          <a:bodyPr/>
          <a:lstStyle/>
          <a:p>
            <a:pPr>
              <a:buFontTx/>
              <a:buNone/>
            </a:pPr>
            <a:endParaRPr lang="en-US" b="1" dirty="0"/>
          </a:p>
          <a:p>
            <a:r>
              <a:rPr lang="en-US" sz="3100" dirty="0"/>
              <a:t>Characterized by localized areas along the root surface which shows </a:t>
            </a:r>
            <a:r>
              <a:rPr lang="en-US" sz="3100" dirty="0">
                <a:solidFill>
                  <a:srgbClr val="993300"/>
                </a:solidFill>
              </a:rPr>
              <a:t>superficial </a:t>
            </a:r>
            <a:r>
              <a:rPr lang="en-US" sz="3100" dirty="0" err="1">
                <a:solidFill>
                  <a:srgbClr val="993300"/>
                </a:solidFill>
              </a:rPr>
              <a:t>resorption</a:t>
            </a:r>
            <a:r>
              <a:rPr lang="en-US" sz="3100" dirty="0">
                <a:solidFill>
                  <a:srgbClr val="993300"/>
                </a:solidFill>
              </a:rPr>
              <a:t> lacunae repaired by new </a:t>
            </a:r>
            <a:r>
              <a:rPr lang="en-US" sz="3100" dirty="0" err="1">
                <a:solidFill>
                  <a:srgbClr val="993300"/>
                </a:solidFill>
              </a:rPr>
              <a:t>cementum</a:t>
            </a:r>
            <a:r>
              <a:rPr lang="en-US" sz="3100" dirty="0">
                <a:solidFill>
                  <a:srgbClr val="993300"/>
                </a:solidFill>
              </a:rPr>
              <a:t>.</a:t>
            </a:r>
          </a:p>
          <a:p>
            <a:endParaRPr lang="en-US" sz="3100" dirty="0">
              <a:solidFill>
                <a:srgbClr val="993300"/>
              </a:solidFill>
            </a:endParaRPr>
          </a:p>
          <a:p>
            <a:r>
              <a:rPr lang="en-US" sz="3100" dirty="0">
                <a:solidFill>
                  <a:srgbClr val="993300"/>
                </a:solidFill>
              </a:rPr>
              <a:t>Self limiting</a:t>
            </a:r>
          </a:p>
          <a:p>
            <a:endParaRPr lang="en-US" sz="3100" dirty="0"/>
          </a:p>
          <a:p>
            <a:r>
              <a:rPr lang="en-US" sz="3100" dirty="0"/>
              <a:t>Shows repair with new cementum</a:t>
            </a:r>
          </a:p>
          <a:p>
            <a:endParaRPr lang="en-US" sz="3100" dirty="0"/>
          </a:p>
        </p:txBody>
      </p:sp>
      <p:sp>
        <p:nvSpPr>
          <p:cNvPr id="3" name="Rectangle 2"/>
          <p:cNvSpPr/>
          <p:nvPr/>
        </p:nvSpPr>
        <p:spPr>
          <a:xfrm>
            <a:off x="724694" y="684212"/>
            <a:ext cx="571823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2800" b="1" dirty="0"/>
              <a:t>Healing with surface </a:t>
            </a:r>
            <a:r>
              <a:rPr lang="en-US" sz="2800" b="1" dirty="0" err="1"/>
              <a:t>resorption</a:t>
            </a:r>
            <a:r>
              <a:rPr lang="en-US" sz="2800" b="1" dirty="0"/>
              <a:t>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343694" y="1065212"/>
            <a:ext cx="11871457" cy="6011074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  <a:p>
            <a:r>
              <a:rPr lang="en-US" sz="3100" dirty="0"/>
              <a:t>Represents </a:t>
            </a:r>
            <a:r>
              <a:rPr lang="en-US" sz="3100" dirty="0">
                <a:solidFill>
                  <a:srgbClr val="993300"/>
                </a:solidFill>
              </a:rPr>
              <a:t>fusion of </a:t>
            </a:r>
            <a:r>
              <a:rPr lang="en-US" sz="3100" dirty="0" err="1">
                <a:solidFill>
                  <a:srgbClr val="993300"/>
                </a:solidFill>
              </a:rPr>
              <a:t>alv</a:t>
            </a:r>
            <a:r>
              <a:rPr lang="en-US" sz="3100" dirty="0">
                <a:solidFill>
                  <a:srgbClr val="993300"/>
                </a:solidFill>
              </a:rPr>
              <a:t> bone &amp; root surface</a:t>
            </a:r>
            <a:r>
              <a:rPr lang="en-US" sz="3100" dirty="0"/>
              <a:t>  &amp; can be demonstrated 2 wks after </a:t>
            </a:r>
            <a:r>
              <a:rPr lang="en-US" sz="3100" dirty="0" err="1"/>
              <a:t>replantation</a:t>
            </a:r>
            <a:r>
              <a:rPr lang="en-US" sz="3100" dirty="0"/>
              <a:t>.</a:t>
            </a:r>
          </a:p>
          <a:p>
            <a:endParaRPr lang="en-US" sz="3100" dirty="0"/>
          </a:p>
          <a:p>
            <a:r>
              <a:rPr lang="en-US" sz="3100" dirty="0"/>
              <a:t>Occurs </a:t>
            </a:r>
            <a:r>
              <a:rPr lang="en-US" sz="3100" dirty="0">
                <a:solidFill>
                  <a:srgbClr val="993300"/>
                </a:solidFill>
              </a:rPr>
              <a:t>due to absence of any vital </a:t>
            </a:r>
            <a:r>
              <a:rPr lang="en-US" sz="3100" dirty="0" err="1">
                <a:solidFill>
                  <a:srgbClr val="993300"/>
                </a:solidFill>
              </a:rPr>
              <a:t>pdl</a:t>
            </a:r>
            <a:r>
              <a:rPr lang="en-US" sz="3100" dirty="0">
                <a:solidFill>
                  <a:srgbClr val="993300"/>
                </a:solidFill>
              </a:rPr>
              <a:t> tissue on root surface.</a:t>
            </a:r>
          </a:p>
          <a:p>
            <a:endParaRPr lang="en-US" sz="3100" dirty="0">
              <a:solidFill>
                <a:srgbClr val="993300"/>
              </a:solidFill>
            </a:endParaRPr>
          </a:p>
          <a:p>
            <a:r>
              <a:rPr lang="en-US" sz="3100" dirty="0"/>
              <a:t>2 types :</a:t>
            </a:r>
          </a:p>
          <a:p>
            <a:pPr>
              <a:buFontTx/>
              <a:buNone/>
            </a:pPr>
            <a:r>
              <a:rPr lang="en-US" sz="3100" dirty="0"/>
              <a:t>           - Transient replacement </a:t>
            </a:r>
            <a:r>
              <a:rPr lang="en-US" sz="3100" dirty="0" err="1"/>
              <a:t>resorption</a:t>
            </a:r>
            <a:endParaRPr lang="en-US" sz="3100" dirty="0"/>
          </a:p>
          <a:p>
            <a:pPr>
              <a:buFontTx/>
              <a:buNone/>
            </a:pPr>
            <a:r>
              <a:rPr lang="en-US" sz="3100" dirty="0"/>
              <a:t>           - Progressive replacement </a:t>
            </a:r>
            <a:r>
              <a:rPr lang="en-US" sz="3100" dirty="0" err="1"/>
              <a:t>resorption</a:t>
            </a:r>
            <a:endParaRPr lang="en-US" sz="3100" dirty="0"/>
          </a:p>
          <a:p>
            <a:endParaRPr lang="en-US" sz="3100" dirty="0"/>
          </a:p>
          <a:p>
            <a:endParaRPr lang="en-US" sz="3100" dirty="0"/>
          </a:p>
        </p:txBody>
      </p:sp>
      <p:sp>
        <p:nvSpPr>
          <p:cNvPr id="3" name="Rectangle 2"/>
          <p:cNvSpPr/>
          <p:nvPr/>
        </p:nvSpPr>
        <p:spPr>
          <a:xfrm>
            <a:off x="419894" y="531812"/>
            <a:ext cx="9677400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3200" b="1" dirty="0"/>
              <a:t>Healing with </a:t>
            </a:r>
            <a:r>
              <a:rPr lang="en-US" sz="3200" b="1" dirty="0" err="1"/>
              <a:t>ankylosis</a:t>
            </a:r>
            <a:r>
              <a:rPr lang="en-US" sz="3200" b="1" dirty="0"/>
              <a:t> (replacement </a:t>
            </a:r>
            <a:r>
              <a:rPr lang="en-US" sz="3200" b="1" dirty="0" err="1"/>
              <a:t>resorption</a:t>
            </a:r>
            <a:r>
              <a:rPr lang="en-US" sz="3200" b="1" dirty="0"/>
              <a:t>):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8E1A0-023B-461E-9CF9-25BCE62B5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039F6-4A51-4080-A04E-78C46AF36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Transient replacement </a:t>
            </a:r>
            <a:r>
              <a:rPr lang="en-IN" dirty="0" err="1"/>
              <a:t>resorption:related</a:t>
            </a:r>
            <a:r>
              <a:rPr lang="en-IN" dirty="0"/>
              <a:t> to areas of minor damage to root surface</a:t>
            </a:r>
          </a:p>
          <a:p>
            <a:endParaRPr lang="en-IN" dirty="0"/>
          </a:p>
          <a:p>
            <a:r>
              <a:rPr lang="en-IN" dirty="0"/>
              <a:t>Progressive replacement </a:t>
            </a:r>
            <a:r>
              <a:rPr lang="en-IN" dirty="0" err="1"/>
              <a:t>resorption:assumed</a:t>
            </a:r>
            <a:r>
              <a:rPr lang="en-IN" dirty="0"/>
              <a:t> that the damaged periodontal ligament is repopulated from adjacent bone marrow cells</a:t>
            </a:r>
          </a:p>
          <a:p>
            <a:endParaRPr lang="en-IN" dirty="0"/>
          </a:p>
          <a:p>
            <a:r>
              <a:rPr lang="en-IN" dirty="0" err="1"/>
              <a:t>Tunneling</a:t>
            </a:r>
            <a:r>
              <a:rPr lang="en-IN" dirty="0"/>
              <a:t> </a:t>
            </a:r>
            <a:r>
              <a:rPr lang="en-IN" dirty="0" err="1"/>
              <a:t>resorption:resorptive</a:t>
            </a:r>
            <a:r>
              <a:rPr lang="en-IN" dirty="0"/>
              <a:t> process intensified along surface of root canal filling </a:t>
            </a:r>
          </a:p>
        </p:txBody>
      </p:sp>
    </p:spTree>
    <p:extLst>
      <p:ext uri="{BB962C8B-B14F-4D97-AF65-F5344CB8AC3E}">
        <p14:creationId xmlns:p14="http://schemas.microsoft.com/office/powerpoint/2010/main" val="99651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621110" y="1598612"/>
            <a:ext cx="11179969" cy="5477674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endParaRPr lang="en-US" b="1" dirty="0"/>
          </a:p>
          <a:p>
            <a:r>
              <a:rPr lang="en-US" sz="3100" dirty="0"/>
              <a:t>Minor injuries to pdl &amp;/ cementum due to trauma / contamination with bacteria induces small resorption </a:t>
            </a:r>
            <a:r>
              <a:rPr lang="en-US" sz="3100" dirty="0" err="1"/>
              <a:t>bowlshaped</a:t>
            </a:r>
            <a:r>
              <a:rPr lang="en-US" sz="3100" dirty="0"/>
              <a:t> cavities on root surface.</a:t>
            </a:r>
          </a:p>
          <a:p>
            <a:endParaRPr lang="en-US" sz="3100" dirty="0"/>
          </a:p>
          <a:p>
            <a:r>
              <a:rPr lang="en-US" sz="3100" dirty="0"/>
              <a:t>It is </a:t>
            </a:r>
            <a:r>
              <a:rPr lang="en-US" sz="3100" dirty="0">
                <a:solidFill>
                  <a:srgbClr val="993300"/>
                </a:solidFill>
              </a:rPr>
              <a:t>specially freq &amp; aggressive after </a:t>
            </a:r>
            <a:r>
              <a:rPr lang="en-US" sz="3100" dirty="0" err="1">
                <a:solidFill>
                  <a:srgbClr val="993300"/>
                </a:solidFill>
              </a:rPr>
              <a:t>replantation</a:t>
            </a:r>
            <a:r>
              <a:rPr lang="en-US" sz="3100" dirty="0">
                <a:solidFill>
                  <a:srgbClr val="993300"/>
                </a:solidFill>
              </a:rPr>
              <a:t> in pts from 6 – 10yrs of age</a:t>
            </a:r>
            <a:r>
              <a:rPr lang="en-US" sz="3100" dirty="0"/>
              <a:t> due to 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</a:rPr>
              <a:t>wide dentinal tubules &amp; thin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</a:rPr>
              <a:t>cementum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endParaRPr lang="en-US" sz="3100" dirty="0">
              <a:solidFill>
                <a:schemeClr val="hlink"/>
              </a:solidFill>
            </a:endParaRPr>
          </a:p>
          <a:p>
            <a:r>
              <a:rPr lang="en-US" sz="3100" dirty="0"/>
              <a:t>Can be </a:t>
            </a:r>
            <a:r>
              <a:rPr lang="en-US" sz="3100" dirty="0" err="1"/>
              <a:t>recognised</a:t>
            </a:r>
            <a:r>
              <a:rPr lang="en-US" sz="3100" dirty="0"/>
              <a:t> as early as 2 wks &amp; usually in the cervical third of the root.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29494" y="760412"/>
            <a:ext cx="7696200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3200" b="1" dirty="0"/>
              <a:t>Healing with inflammatory </a:t>
            </a:r>
            <a:r>
              <a:rPr lang="en-US" sz="3200" b="1" dirty="0" err="1"/>
              <a:t>resorption</a:t>
            </a:r>
            <a:r>
              <a:rPr lang="en-US" sz="3200" b="1" dirty="0"/>
              <a:t>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621110" y="1370011"/>
            <a:ext cx="11179969" cy="6111523"/>
          </a:xfrm>
        </p:spPr>
        <p:txBody>
          <a:bodyPr/>
          <a:lstStyle/>
          <a:p>
            <a:pPr>
              <a:buFontTx/>
              <a:buNone/>
            </a:pPr>
            <a:endParaRPr lang="en-US" dirty="0"/>
          </a:p>
          <a:p>
            <a:r>
              <a:rPr lang="en-US" sz="3100" dirty="0"/>
              <a:t>Directed towards </a:t>
            </a:r>
            <a:r>
              <a:rPr lang="en-US" sz="3100" dirty="0">
                <a:solidFill>
                  <a:srgbClr val="800080"/>
                </a:solidFill>
              </a:rPr>
              <a:t>minimizing 2 main complications</a:t>
            </a:r>
            <a:r>
              <a:rPr lang="en-US" sz="3100" dirty="0"/>
              <a:t> :     </a:t>
            </a:r>
          </a:p>
          <a:p>
            <a:pPr>
              <a:buFontTx/>
              <a:buNone/>
            </a:pPr>
            <a:r>
              <a:rPr lang="en-US" sz="3100" dirty="0"/>
              <a:t>                              </a:t>
            </a:r>
            <a:r>
              <a:rPr lang="en-US" sz="3100" dirty="0">
                <a:solidFill>
                  <a:srgbClr val="0000CC"/>
                </a:solidFill>
              </a:rPr>
              <a:t>- attachment damage</a:t>
            </a:r>
          </a:p>
          <a:p>
            <a:pPr>
              <a:buFontTx/>
              <a:buNone/>
            </a:pPr>
            <a:r>
              <a:rPr lang="en-US" sz="3100" dirty="0">
                <a:solidFill>
                  <a:srgbClr val="0000CC"/>
                </a:solidFill>
              </a:rPr>
              <a:t>                              - </a:t>
            </a:r>
            <a:r>
              <a:rPr lang="en-US" sz="3100" dirty="0" err="1">
                <a:solidFill>
                  <a:srgbClr val="0000CC"/>
                </a:solidFill>
              </a:rPr>
              <a:t>pulpal</a:t>
            </a:r>
            <a:r>
              <a:rPr lang="en-US" sz="3100" dirty="0">
                <a:solidFill>
                  <a:srgbClr val="0000CC"/>
                </a:solidFill>
              </a:rPr>
              <a:t> infection</a:t>
            </a:r>
          </a:p>
          <a:p>
            <a:pPr>
              <a:buFontTx/>
              <a:buNone/>
            </a:pPr>
            <a:endParaRPr lang="en-US" sz="3100" dirty="0">
              <a:solidFill>
                <a:srgbClr val="0000CC"/>
              </a:solidFill>
            </a:endParaRPr>
          </a:p>
          <a:p>
            <a:r>
              <a:rPr lang="en-US" sz="3100" dirty="0"/>
              <a:t>When the damage is certain, steps are taken to slow the </a:t>
            </a:r>
            <a:r>
              <a:rPr lang="en-US" sz="3100" dirty="0" err="1"/>
              <a:t>resorptive</a:t>
            </a:r>
            <a:r>
              <a:rPr lang="en-US" sz="3100" dirty="0"/>
              <a:t> process.</a:t>
            </a:r>
          </a:p>
          <a:p>
            <a:endParaRPr lang="en-US" sz="3100" dirty="0"/>
          </a:p>
          <a:p>
            <a:r>
              <a:rPr lang="en-US" sz="3100" dirty="0"/>
              <a:t>In an open apex tooth efforts are made to promote revitalization.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620294" y="531812"/>
            <a:ext cx="37338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None/>
            </a:pPr>
            <a:r>
              <a:rPr lang="en-US" dirty="0"/>
              <a:t>TREATMENT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60F52-2669-493A-B2C9-97D89F68E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Ellis class iv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24803-609A-4582-92F8-36F15801B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traumatized tooth become non vital 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(with or with out loss of crown structure)</a:t>
            </a:r>
          </a:p>
          <a:p>
            <a:r>
              <a:rPr lang="en-IN" dirty="0" err="1"/>
              <a:t>Discolored</a:t>
            </a:r>
            <a:r>
              <a:rPr lang="en-IN" dirty="0"/>
              <a:t> tooth </a:t>
            </a:r>
          </a:p>
        </p:txBody>
      </p:sp>
      <p:pic>
        <p:nvPicPr>
          <p:cNvPr id="1026" name="Picture 2" descr="Bleaching of a non-vital anterior tooth to remove the intrinsic ...">
            <a:extLst>
              <a:ext uri="{FF2B5EF4-FFF2-40B4-BE49-F238E27FC236}">
                <a16:creationId xmlns:a16="http://schemas.microsoft.com/office/drawing/2014/main" id="{7E6C4C30-6864-4D16-9B30-C16C537C9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825" y="3142684"/>
            <a:ext cx="4085782" cy="309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5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24966" y="-616126"/>
            <a:ext cx="9333894" cy="1848379"/>
          </a:xfrm>
        </p:spPr>
        <p:txBody>
          <a:bodyPr/>
          <a:lstStyle/>
          <a:p>
            <a:r>
              <a:rPr lang="en-US" sz="4100" u="sng" dirty="0">
                <a:latin typeface="Times New Roman" pitchFamily="18" charset="0"/>
              </a:rPr>
              <a:t>MANAGEMENT</a:t>
            </a:r>
            <a:r>
              <a:rPr lang="en-US" b="1" dirty="0">
                <a:latin typeface="Tahoma" pitchFamily="34" charset="0"/>
              </a:rPr>
              <a:t>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28146" y="1848379"/>
            <a:ext cx="9006086" cy="5237074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3100" b="1" dirty="0"/>
              <a:t> At the site of accident: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3100" b="1" u="sng" dirty="0"/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sz="3100" dirty="0"/>
              <a:t>Prevention of drying damage</a:t>
            </a: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sz="3100" dirty="0"/>
              <a:t>Early </a:t>
            </a:r>
            <a:r>
              <a:rPr lang="en-US" sz="3100" dirty="0" err="1"/>
              <a:t>replantation</a:t>
            </a:r>
            <a:r>
              <a:rPr lang="en-US" sz="3100" dirty="0"/>
              <a:t> ; 15 - 20min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sz="3100" dirty="0"/>
              <a:t> 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sz="3100" b="1" dirty="0"/>
              <a:t>      Instructions:</a:t>
            </a: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sz="3100" dirty="0"/>
              <a:t>Hold by crown</a:t>
            </a: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sz="3100" dirty="0"/>
              <a:t>Wash –plane water</a:t>
            </a: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sz="3100" dirty="0"/>
              <a:t>Gently place in socket /milk</a:t>
            </a: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sz="3100" dirty="0"/>
              <a:t>Report to clinic</a:t>
            </a:r>
          </a:p>
        </p:txBody>
      </p:sp>
      <p:pic>
        <p:nvPicPr>
          <p:cNvPr id="92165" name="Picture 5" descr="broken"/>
          <p:cNvPicPr>
            <a:picLocks noChangeAspect="1" noChangeArrowheads="1"/>
          </p:cNvPicPr>
          <p:nvPr/>
        </p:nvPicPr>
        <p:blipFill>
          <a:blip r:embed="rId2"/>
          <a:srcRect r="24776"/>
          <a:stretch>
            <a:fillRect/>
          </a:stretch>
        </p:blipFill>
        <p:spPr bwMode="auto">
          <a:xfrm>
            <a:off x="6625167" y="5792689"/>
            <a:ext cx="5382948" cy="20409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166" name="Picture 6" descr="Trauma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4422" y="3784777"/>
            <a:ext cx="2380919" cy="17731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167" name="Picture 7" descr="Pick up the knocked off tooth by its crown without touching the roo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16641" y="2024416"/>
            <a:ext cx="2794992" cy="157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24966" y="-176036"/>
            <a:ext cx="9333894" cy="1848379"/>
          </a:xfrm>
        </p:spPr>
        <p:txBody>
          <a:bodyPr/>
          <a:lstStyle/>
          <a:p>
            <a:r>
              <a:rPr lang="en-US" sz="4100" u="sng" dirty="0">
                <a:latin typeface="Times New Roman" pitchFamily="18" charset="0"/>
              </a:rPr>
              <a:t>STORAGE MEDIA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486694" y="3046412"/>
            <a:ext cx="7661744" cy="3624615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287020" algn="l"/>
              </a:tabLst>
            </a:pPr>
            <a:r>
              <a:rPr lang="en-IN" sz="2400" dirty="0">
                <a:latin typeface="Arial"/>
                <a:cs typeface="Arial"/>
              </a:rPr>
              <a:t>Capable of preserving cellular PDL</a:t>
            </a:r>
            <a:r>
              <a:rPr lang="en-IN" sz="2400" spc="-175" dirty="0">
                <a:latin typeface="Arial"/>
                <a:cs typeface="Arial"/>
              </a:rPr>
              <a:t> </a:t>
            </a:r>
            <a:r>
              <a:rPr lang="en-IN" sz="2400" dirty="0">
                <a:latin typeface="Arial"/>
                <a:cs typeface="Arial"/>
              </a:rPr>
              <a:t>(viability)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87020" algn="l"/>
              </a:tabLst>
            </a:pPr>
            <a:r>
              <a:rPr lang="en-IN" sz="2400" dirty="0">
                <a:latin typeface="Arial"/>
                <a:cs typeface="Arial"/>
              </a:rPr>
              <a:t>Promotes</a:t>
            </a:r>
            <a:r>
              <a:rPr lang="en-IN" sz="2400" spc="-15" dirty="0">
                <a:latin typeface="Arial"/>
                <a:cs typeface="Arial"/>
              </a:rPr>
              <a:t> </a:t>
            </a:r>
            <a:r>
              <a:rPr lang="en-IN" sz="2400" dirty="0" err="1">
                <a:latin typeface="Arial"/>
                <a:cs typeface="Arial"/>
              </a:rPr>
              <a:t>mitogenicity</a:t>
            </a:r>
            <a:endParaRPr lang="en-IN"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  <a:tabLst>
                <a:tab pos="287020" algn="l"/>
              </a:tabLst>
            </a:pPr>
            <a:r>
              <a:rPr lang="en-IN" sz="2400" dirty="0">
                <a:latin typeface="Arial"/>
                <a:cs typeface="Arial"/>
              </a:rPr>
              <a:t>Non</a:t>
            </a:r>
            <a:r>
              <a:rPr lang="en-IN" sz="2400" spc="-20" dirty="0">
                <a:latin typeface="Arial"/>
                <a:cs typeface="Arial"/>
              </a:rPr>
              <a:t> </a:t>
            </a:r>
            <a:r>
              <a:rPr lang="en-IN" sz="2400" dirty="0">
                <a:latin typeface="Arial"/>
                <a:cs typeface="Arial"/>
              </a:rPr>
              <a:t>toxic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87020" algn="l"/>
              </a:tabLst>
            </a:pPr>
            <a:r>
              <a:rPr lang="en-IN" sz="2400" dirty="0">
                <a:latin typeface="Arial"/>
                <a:cs typeface="Arial"/>
              </a:rPr>
              <a:t>Preserve functional</a:t>
            </a:r>
            <a:r>
              <a:rPr lang="en-IN" sz="2400" spc="-25" dirty="0">
                <a:latin typeface="Arial"/>
                <a:cs typeface="Arial"/>
              </a:rPr>
              <a:t> </a:t>
            </a:r>
            <a:r>
              <a:rPr lang="en-IN" sz="2400" dirty="0">
                <a:latin typeface="Arial"/>
                <a:cs typeface="Arial"/>
              </a:rPr>
              <a:t>capabilities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87020" algn="l"/>
              </a:tabLst>
            </a:pPr>
            <a:r>
              <a:rPr lang="en-IN" sz="2400" dirty="0" err="1">
                <a:latin typeface="Arial"/>
                <a:cs typeface="Arial"/>
              </a:rPr>
              <a:t>Osmolality</a:t>
            </a:r>
            <a:r>
              <a:rPr lang="en-IN" sz="2400" dirty="0">
                <a:latin typeface="Arial"/>
                <a:cs typeface="Arial"/>
              </a:rPr>
              <a:t> 290-330 </a:t>
            </a:r>
            <a:r>
              <a:rPr lang="en-IN" sz="2400" dirty="0" err="1">
                <a:latin typeface="Arial"/>
                <a:cs typeface="Arial"/>
              </a:rPr>
              <a:t>Osm</a:t>
            </a:r>
            <a:r>
              <a:rPr lang="en-IN" sz="2400" dirty="0">
                <a:latin typeface="Arial"/>
                <a:cs typeface="Arial"/>
              </a:rPr>
              <a:t>/</a:t>
            </a:r>
            <a:r>
              <a:rPr lang="en-IN" sz="2400" dirty="0" err="1">
                <a:latin typeface="Arial"/>
                <a:cs typeface="Arial"/>
              </a:rPr>
              <a:t>mL</a:t>
            </a:r>
            <a:r>
              <a:rPr lang="en-IN" sz="2400" dirty="0">
                <a:latin typeface="Arial"/>
                <a:cs typeface="Arial"/>
              </a:rPr>
              <a:t> * (critical role</a:t>
            </a:r>
            <a:r>
              <a:rPr lang="en-IN" sz="2400" spc="-175" dirty="0">
                <a:latin typeface="Arial"/>
                <a:cs typeface="Arial"/>
              </a:rPr>
              <a:t> </a:t>
            </a:r>
            <a:r>
              <a:rPr lang="en-IN" sz="2400" dirty="0">
                <a:latin typeface="Arial"/>
                <a:cs typeface="Arial"/>
              </a:rPr>
              <a:t>)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87020" algn="l"/>
              </a:tabLst>
            </a:pPr>
            <a:r>
              <a:rPr lang="en-IN" sz="2400" dirty="0">
                <a:latin typeface="Arial"/>
                <a:cs typeface="Arial"/>
              </a:rPr>
              <a:t>pH of 6.6 to</a:t>
            </a:r>
            <a:r>
              <a:rPr lang="en-IN" sz="2400" spc="-5" dirty="0">
                <a:latin typeface="Arial"/>
                <a:cs typeface="Arial"/>
              </a:rPr>
              <a:t> </a:t>
            </a:r>
            <a:r>
              <a:rPr lang="en-IN" sz="2400" dirty="0">
                <a:latin typeface="Arial"/>
                <a:cs typeface="Arial"/>
              </a:rPr>
              <a:t>7.8.*</a:t>
            </a:r>
          </a:p>
          <a:p>
            <a:pPr marL="678111" indent="-678111"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sz="2500" dirty="0"/>
              <a:t>  </a:t>
            </a:r>
          </a:p>
          <a:p>
            <a:pPr marL="678111" indent="-678111">
              <a:lnSpc>
                <a:spcPct val="80000"/>
              </a:lnSpc>
              <a:buClr>
                <a:schemeClr val="tx1"/>
              </a:buClr>
              <a:buFontTx/>
              <a:buAutoNum type="arabicPeriod"/>
            </a:pPr>
            <a:endParaRPr lang="en-US" sz="2500" dirty="0"/>
          </a:p>
        </p:txBody>
      </p:sp>
      <p:sp>
        <p:nvSpPr>
          <p:cNvPr id="4" name="Rounded Rectangle 3"/>
          <p:cNvSpPr/>
          <p:nvPr/>
        </p:nvSpPr>
        <p:spPr>
          <a:xfrm>
            <a:off x="648494" y="2055812"/>
            <a:ext cx="36576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Ideal </a:t>
            </a:r>
            <a:r>
              <a:rPr lang="en-IN" dirty="0" err="1"/>
              <a:t>requesites</a:t>
            </a:r>
            <a:endParaRPr lang="en-IN" dirty="0"/>
          </a:p>
        </p:txBody>
      </p:sp>
      <p:pic>
        <p:nvPicPr>
          <p:cNvPr id="196610" name="Picture 2" descr="An external file that holds a picture, illustration, etc.&#10;Object name is ijcpd-10-158-g005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01694" y="3721099"/>
            <a:ext cx="5715000" cy="4200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90" name="Picture 6" descr="An external file that holds a picture, illustration, etc.&#10;Object name is ijcpd-10-158-g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422188" cy="8281458"/>
          </a:xfrm>
          <a:prstGeom prst="rect">
            <a:avLst/>
          </a:prstGeom>
          <a:noFill/>
        </p:spPr>
      </p:pic>
      <p:pic>
        <p:nvPicPr>
          <p:cNvPr id="195588" name="Picture 4" descr="An external file that holds a picture, illustration, etc.&#10;Object name is ijcpd-10-158-g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49825"/>
            <a:ext cx="2172494" cy="29718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1109" y="369677"/>
            <a:ext cx="9834232" cy="847936"/>
          </a:xfrm>
        </p:spPr>
        <p:txBody>
          <a:bodyPr/>
          <a:lstStyle/>
          <a:p>
            <a:r>
              <a:rPr lang="en-IN" dirty="0"/>
              <a:t>Classification: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9494" y="3503612"/>
            <a:ext cx="1447800" cy="229293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114300" indent="295275">
              <a:lnSpc>
                <a:spcPct val="100000"/>
              </a:lnSpc>
              <a:spcBef>
                <a:spcPts val="660"/>
              </a:spcBef>
            </a:pPr>
            <a:r>
              <a:rPr lang="en-IN" sz="2000" spc="-5" dirty="0">
                <a:solidFill>
                  <a:srgbClr val="FFFFFF"/>
                </a:solidFill>
                <a:latin typeface="Arial"/>
                <a:cs typeface="Arial"/>
              </a:rPr>
              <a:t>Milk</a:t>
            </a:r>
            <a:endParaRPr lang="en-IN" sz="2000" dirty="0">
              <a:latin typeface="Arial"/>
              <a:cs typeface="Arial"/>
            </a:endParaRPr>
          </a:p>
          <a:p>
            <a:pPr marL="114300" marR="106045" algn="ctr">
              <a:lnSpc>
                <a:spcPts val="2480"/>
              </a:lnSpc>
              <a:spcBef>
                <a:spcPts val="980"/>
              </a:spcBef>
            </a:pPr>
            <a:r>
              <a:rPr lang="en-IN" sz="2000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lang="en-IN" sz="20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lang="en-IN" sz="2000" spc="-5" dirty="0">
                <a:solidFill>
                  <a:srgbClr val="FFFFFF"/>
                </a:solidFill>
                <a:latin typeface="Arial"/>
                <a:cs typeface="Arial"/>
              </a:rPr>
              <a:t>conut  water</a:t>
            </a:r>
            <a:endParaRPr lang="en-IN" sz="2000" dirty="0">
              <a:latin typeface="Arial"/>
              <a:cs typeface="Arial"/>
            </a:endParaRPr>
          </a:p>
          <a:p>
            <a:pPr marL="279400" indent="-266700">
              <a:lnSpc>
                <a:spcPct val="100000"/>
              </a:lnSpc>
              <a:spcBef>
                <a:spcPts val="555"/>
              </a:spcBef>
            </a:pPr>
            <a:r>
              <a:rPr lang="en-IN" sz="2000" spc="-5" dirty="0">
                <a:solidFill>
                  <a:srgbClr val="FFFFFF"/>
                </a:solidFill>
                <a:latin typeface="Arial"/>
                <a:cs typeface="Arial"/>
              </a:rPr>
              <a:t>Egg</a:t>
            </a:r>
            <a:r>
              <a:rPr lang="en-IN"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IN" sz="2000" spc="-5" dirty="0">
                <a:solidFill>
                  <a:srgbClr val="FFFFFF"/>
                </a:solidFill>
                <a:latin typeface="Arial"/>
                <a:cs typeface="Arial"/>
              </a:rPr>
              <a:t>white</a:t>
            </a:r>
            <a:endParaRPr lang="en-IN" sz="2000" dirty="0">
              <a:latin typeface="Arial"/>
              <a:cs typeface="Arial"/>
            </a:endParaRPr>
          </a:p>
          <a:p>
            <a:pPr marL="266700" marR="259715" indent="-635" algn="ctr">
              <a:lnSpc>
                <a:spcPct val="119600"/>
              </a:lnSpc>
              <a:spcBef>
                <a:spcPts val="15"/>
              </a:spcBef>
            </a:pPr>
            <a:r>
              <a:rPr lang="en-IN" sz="2000" spc="-8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lang="en-IN" sz="2000" spc="-5" dirty="0">
                <a:solidFill>
                  <a:srgbClr val="FFFFFF"/>
                </a:solidFill>
                <a:latin typeface="Arial"/>
                <a:cs typeface="Arial"/>
              </a:rPr>
              <a:t>ater  S</a:t>
            </a:r>
            <a:r>
              <a:rPr lang="en-IN" sz="200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IN" sz="200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lang="en-IN" sz="2000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IN" sz="2000" spc="-5" dirty="0">
                <a:solidFill>
                  <a:srgbClr val="FFFFFF"/>
                </a:solidFill>
                <a:latin typeface="Arial"/>
                <a:cs typeface="Arial"/>
              </a:rPr>
              <a:t>va</a:t>
            </a:r>
            <a:endParaRPr lang="en-IN" sz="2000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10694" y="3503612"/>
            <a:ext cx="2115344" cy="234833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316230" indent="-260985">
              <a:lnSpc>
                <a:spcPct val="100000"/>
              </a:lnSpc>
              <a:spcBef>
                <a:spcPts val="580"/>
              </a:spcBef>
            </a:pPr>
            <a:r>
              <a:rPr lang="en-IN" sz="240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lang="en-IN"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IN" sz="2400" dirty="0" err="1">
                <a:solidFill>
                  <a:srgbClr val="FFFFFF"/>
                </a:solidFill>
                <a:latin typeface="Arial"/>
                <a:cs typeface="Arial"/>
              </a:rPr>
              <a:t>mulbery</a:t>
            </a:r>
            <a:endParaRPr lang="en-IN" sz="2400" dirty="0">
              <a:latin typeface="Arial"/>
              <a:cs typeface="Arial"/>
            </a:endParaRPr>
          </a:p>
          <a:p>
            <a:pPr marL="316230" marR="307975" algn="ctr">
              <a:lnSpc>
                <a:spcPts val="2060"/>
              </a:lnSpc>
              <a:spcBef>
                <a:spcPts val="830"/>
              </a:spcBef>
            </a:pPr>
            <a:r>
              <a:rPr lang="en-IN" sz="2400" dirty="0" err="1">
                <a:solidFill>
                  <a:srgbClr val="FFFFFF"/>
                </a:solidFill>
                <a:latin typeface="Arial"/>
                <a:cs typeface="Arial"/>
              </a:rPr>
              <a:t>Propolis</a:t>
            </a:r>
            <a:endParaRPr lang="en-IN" sz="2400" dirty="0">
              <a:latin typeface="Arial"/>
              <a:cs typeface="Arial"/>
            </a:endParaRPr>
          </a:p>
          <a:p>
            <a:pPr marL="210820">
              <a:lnSpc>
                <a:spcPts val="2235"/>
              </a:lnSpc>
              <a:spcBef>
                <a:spcPts val="470"/>
              </a:spcBef>
            </a:pPr>
            <a:r>
              <a:rPr lang="en-IN" sz="2400" dirty="0">
                <a:solidFill>
                  <a:srgbClr val="FFFFFF"/>
                </a:solidFill>
                <a:latin typeface="Arial"/>
                <a:cs typeface="Arial"/>
              </a:rPr>
              <a:t>Green</a:t>
            </a:r>
            <a:r>
              <a:rPr lang="en-IN"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IN" sz="2400" dirty="0">
                <a:solidFill>
                  <a:srgbClr val="FFFFFF"/>
                </a:solidFill>
                <a:latin typeface="Arial"/>
                <a:cs typeface="Arial"/>
              </a:rPr>
              <a:t>tea</a:t>
            </a:r>
            <a:endParaRPr lang="en-IN" sz="2400" dirty="0">
              <a:latin typeface="Arial"/>
              <a:cs typeface="Arial"/>
            </a:endParaRPr>
          </a:p>
          <a:p>
            <a:pPr marL="393700">
              <a:lnSpc>
                <a:spcPts val="2235"/>
              </a:lnSpc>
            </a:pPr>
            <a:r>
              <a:rPr lang="en-IN" sz="2400" dirty="0">
                <a:solidFill>
                  <a:srgbClr val="FFFFFF"/>
                </a:solidFill>
                <a:latin typeface="Arial"/>
                <a:cs typeface="Arial"/>
              </a:rPr>
              <a:t>extract</a:t>
            </a:r>
            <a:endParaRPr lang="en-IN" sz="2400" dirty="0">
              <a:latin typeface="Arial"/>
              <a:cs typeface="Arial"/>
            </a:endParaRPr>
          </a:p>
          <a:p>
            <a:pPr marL="24765" marR="17145" algn="ctr">
              <a:lnSpc>
                <a:spcPct val="119700"/>
              </a:lnSpc>
              <a:spcBef>
                <a:spcPts val="10"/>
              </a:spcBef>
            </a:pPr>
            <a:r>
              <a:rPr lang="en-IN" sz="2400" dirty="0">
                <a:solidFill>
                  <a:srgbClr val="FFFFFF"/>
                </a:solidFill>
                <a:latin typeface="Arial"/>
                <a:cs typeface="Arial"/>
              </a:rPr>
              <a:t>milk  </a:t>
            </a:r>
            <a:r>
              <a:rPr lang="en-IN" sz="2400" dirty="0" err="1">
                <a:solidFill>
                  <a:srgbClr val="FFFFFF"/>
                </a:solidFill>
                <a:latin typeface="Arial"/>
                <a:cs typeface="Arial"/>
              </a:rPr>
              <a:t>Aloevera</a:t>
            </a:r>
            <a:endParaRPr lang="en-IN" sz="2400" dirty="0"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34894" y="3427412"/>
            <a:ext cx="1828800" cy="265713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368935" marR="359410" algn="ctr">
              <a:lnSpc>
                <a:spcPts val="2480"/>
              </a:lnSpc>
              <a:spcBef>
                <a:spcPts val="515"/>
              </a:spcBef>
            </a:pPr>
            <a:r>
              <a:rPr lang="fr-FR" sz="20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fr-FR" sz="20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lang="fr-FR" sz="20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lang="fr-FR" sz="2000" spc="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lang="fr-FR" sz="2000" spc="-5" dirty="0">
                <a:solidFill>
                  <a:srgbClr val="FFFFFF"/>
                </a:solidFill>
                <a:latin typeface="Arial"/>
                <a:cs typeface="Arial"/>
              </a:rPr>
              <a:t>al  saline</a:t>
            </a:r>
            <a:endParaRPr lang="fr-FR" sz="2000" dirty="0">
              <a:latin typeface="Arial"/>
              <a:cs typeface="Arial"/>
            </a:endParaRPr>
          </a:p>
          <a:p>
            <a:pPr marL="12700" indent="211454">
              <a:lnSpc>
                <a:spcPct val="100000"/>
              </a:lnSpc>
              <a:spcBef>
                <a:spcPts val="550"/>
              </a:spcBef>
            </a:pPr>
            <a:r>
              <a:rPr lang="fr-FR" sz="2000" dirty="0" err="1">
                <a:solidFill>
                  <a:srgbClr val="FFFFFF"/>
                </a:solidFill>
                <a:latin typeface="Arial"/>
                <a:cs typeface="Arial"/>
              </a:rPr>
              <a:t>Gatorade</a:t>
            </a:r>
            <a:endParaRPr lang="fr-FR" sz="2000" dirty="0">
              <a:latin typeface="Arial"/>
              <a:cs typeface="Arial"/>
            </a:endParaRPr>
          </a:p>
          <a:p>
            <a:pPr marL="12700" marR="5080" algn="ctr">
              <a:lnSpc>
                <a:spcPts val="2480"/>
              </a:lnSpc>
              <a:spcBef>
                <a:spcPts val="985"/>
              </a:spcBef>
            </a:pPr>
            <a:r>
              <a:rPr lang="fr-FR" sz="2000" spc="-5" dirty="0">
                <a:solidFill>
                  <a:srgbClr val="FFFFFF"/>
                </a:solidFill>
                <a:latin typeface="Arial"/>
                <a:cs typeface="Arial"/>
              </a:rPr>
              <a:t>Contact</a:t>
            </a:r>
            <a:r>
              <a:rPr lang="fr-FR"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2000" spc="-5" dirty="0" err="1">
                <a:solidFill>
                  <a:srgbClr val="FFFFFF"/>
                </a:solidFill>
                <a:latin typeface="Arial"/>
                <a:cs typeface="Arial"/>
              </a:rPr>
              <a:t>lens</a:t>
            </a:r>
            <a:r>
              <a:rPr lang="fr-FR" sz="2000" spc="-5" dirty="0">
                <a:solidFill>
                  <a:srgbClr val="FFFFFF"/>
                </a:solidFill>
                <a:latin typeface="Arial"/>
                <a:cs typeface="Arial"/>
              </a:rPr>
              <a:t>  solution</a:t>
            </a:r>
            <a:endParaRPr lang="fr-FR"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60"/>
              </a:spcBef>
            </a:pPr>
            <a:r>
              <a:rPr lang="fr-FR" sz="2000" dirty="0">
                <a:solidFill>
                  <a:srgbClr val="FFFFFF"/>
                </a:solidFill>
                <a:latin typeface="Arial"/>
                <a:cs typeface="Arial"/>
              </a:rPr>
              <a:t>ORS</a:t>
            </a:r>
            <a:endParaRPr lang="fr-FR"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70"/>
              </a:spcBef>
            </a:pPr>
            <a:r>
              <a:rPr lang="fr-FR" sz="2000" spc="-5" dirty="0" err="1">
                <a:solidFill>
                  <a:srgbClr val="FFFFFF"/>
                </a:solidFill>
                <a:latin typeface="Arial"/>
                <a:cs typeface="Arial"/>
              </a:rPr>
              <a:t>Ricetral</a:t>
            </a:r>
            <a:endParaRPr lang="fr-FR" sz="2000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92294" y="3427412"/>
            <a:ext cx="2514600" cy="291259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247015">
              <a:lnSpc>
                <a:spcPts val="2125"/>
              </a:lnSpc>
              <a:spcBef>
                <a:spcPts val="95"/>
              </a:spcBef>
            </a:pPr>
            <a:r>
              <a:rPr lang="en-IN" sz="2400" spc="-5" dirty="0" err="1">
                <a:solidFill>
                  <a:srgbClr val="FFFFFF"/>
                </a:solidFill>
                <a:latin typeface="Arial"/>
                <a:cs typeface="Arial"/>
              </a:rPr>
              <a:t>Autologous</a:t>
            </a:r>
            <a:endParaRPr lang="en-IN" sz="2400" dirty="0">
              <a:latin typeface="Arial"/>
              <a:cs typeface="Arial"/>
            </a:endParaRPr>
          </a:p>
          <a:p>
            <a:pPr marL="513715">
              <a:lnSpc>
                <a:spcPts val="2125"/>
              </a:lnSpc>
            </a:pPr>
            <a:r>
              <a:rPr lang="en-IN" sz="2400" spc="-5" dirty="0">
                <a:solidFill>
                  <a:srgbClr val="FFFFFF"/>
                </a:solidFill>
                <a:latin typeface="Arial"/>
                <a:cs typeface="Arial"/>
              </a:rPr>
              <a:t>serum</a:t>
            </a:r>
            <a:endParaRPr lang="en-IN" sz="2400" dirty="0">
              <a:latin typeface="Arial"/>
              <a:cs typeface="Arial"/>
            </a:endParaRPr>
          </a:p>
          <a:p>
            <a:pPr marL="320040" marR="313690" algn="ctr">
              <a:lnSpc>
                <a:spcPct val="119500"/>
              </a:lnSpc>
              <a:spcBef>
                <a:spcPts val="15"/>
              </a:spcBef>
            </a:pPr>
            <a:r>
              <a:rPr lang="en-IN" sz="2400" spc="-5" dirty="0" err="1">
                <a:solidFill>
                  <a:srgbClr val="FFFFFF"/>
                </a:solidFill>
                <a:latin typeface="Arial"/>
                <a:cs typeface="Arial"/>
              </a:rPr>
              <a:t>Probiotics</a:t>
            </a:r>
            <a:r>
              <a:rPr lang="en-IN" sz="2400" spc="-5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lang="en-IN" sz="2400" spc="-10" dirty="0">
                <a:solidFill>
                  <a:srgbClr val="FFFFFF"/>
                </a:solidFill>
                <a:latin typeface="Arial"/>
                <a:cs typeface="Arial"/>
              </a:rPr>
              <a:t>HBSS</a:t>
            </a:r>
            <a:endParaRPr lang="en-IN" sz="2400" dirty="0">
              <a:latin typeface="Arial"/>
              <a:cs typeface="Arial"/>
            </a:endParaRPr>
          </a:p>
          <a:p>
            <a:pPr marL="78105" indent="20955">
              <a:lnSpc>
                <a:spcPct val="100000"/>
              </a:lnSpc>
              <a:spcBef>
                <a:spcPts val="445"/>
              </a:spcBef>
            </a:pPr>
            <a:r>
              <a:rPr lang="en-IN" sz="2400" spc="-5" dirty="0">
                <a:solidFill>
                  <a:srgbClr val="FFFFFF"/>
                </a:solidFill>
                <a:latin typeface="Arial"/>
                <a:cs typeface="Arial"/>
              </a:rPr>
              <a:t>Culture</a:t>
            </a:r>
            <a:r>
              <a:rPr lang="en-IN"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IN" sz="2400" spc="-5" dirty="0">
                <a:solidFill>
                  <a:srgbClr val="FFFFFF"/>
                </a:solidFill>
                <a:latin typeface="Arial"/>
                <a:cs typeface="Arial"/>
              </a:rPr>
              <a:t>media</a:t>
            </a:r>
            <a:endParaRPr lang="en-IN" sz="2400" dirty="0">
              <a:latin typeface="Arial"/>
              <a:cs typeface="Arial"/>
            </a:endParaRPr>
          </a:p>
          <a:p>
            <a:pPr marL="78105" marR="71755" algn="ctr">
              <a:lnSpc>
                <a:spcPts val="1970"/>
              </a:lnSpc>
              <a:spcBef>
                <a:spcPts val="780"/>
              </a:spcBef>
            </a:pPr>
            <a:r>
              <a:rPr lang="en-IN" sz="2400" spc="-5" dirty="0">
                <a:solidFill>
                  <a:srgbClr val="FFFFFF"/>
                </a:solidFill>
                <a:latin typeface="Arial"/>
                <a:cs typeface="Arial"/>
              </a:rPr>
              <a:t>Organ</a:t>
            </a:r>
            <a:r>
              <a:rPr lang="en-IN"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IN" sz="2400" spc="-5" dirty="0">
                <a:solidFill>
                  <a:srgbClr val="FFFFFF"/>
                </a:solidFill>
                <a:latin typeface="Arial"/>
                <a:cs typeface="Arial"/>
              </a:rPr>
              <a:t>storage  fluids</a:t>
            </a:r>
            <a:endParaRPr lang="en-IN" sz="2400" dirty="0">
              <a:latin typeface="Arial"/>
              <a:cs typeface="Arial"/>
            </a:endParaRPr>
          </a:p>
          <a:p>
            <a:pPr marL="18415" marR="10160" algn="ctr">
              <a:lnSpc>
                <a:spcPts val="2740"/>
              </a:lnSpc>
              <a:spcBef>
                <a:spcPts val="135"/>
              </a:spcBef>
            </a:pPr>
            <a:r>
              <a:rPr lang="en-IN" sz="2400" spc="-5" dirty="0" err="1">
                <a:solidFill>
                  <a:srgbClr val="FFFFFF"/>
                </a:solidFill>
                <a:latin typeface="Arial"/>
                <a:cs typeface="Arial"/>
              </a:rPr>
              <a:t>Dento</a:t>
            </a:r>
            <a:r>
              <a:rPr lang="en-IN" sz="2400" spc="-5" dirty="0">
                <a:solidFill>
                  <a:srgbClr val="FFFFFF"/>
                </a:solidFill>
                <a:latin typeface="Arial"/>
                <a:cs typeface="Arial"/>
              </a:rPr>
              <a:t> safe</a:t>
            </a:r>
            <a:endParaRPr lang="en-IN" sz="2400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2494" y="2360612"/>
            <a:ext cx="2057400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12700" marR="5080" indent="473709">
              <a:lnSpc>
                <a:spcPct val="120000"/>
              </a:lnSpc>
              <a:spcBef>
                <a:spcPts val="100"/>
              </a:spcBef>
            </a:pPr>
            <a:r>
              <a:rPr lang="en-IN" sz="2000" b="1" dirty="0">
                <a:latin typeface="Arial"/>
                <a:cs typeface="Arial"/>
              </a:rPr>
              <a:t>GOOD  </a:t>
            </a:r>
            <a:r>
              <a:rPr lang="en-IN" sz="2000" b="1" spc="-60" dirty="0">
                <a:latin typeface="Arial"/>
                <a:cs typeface="Arial"/>
              </a:rPr>
              <a:t>A</a:t>
            </a:r>
            <a:r>
              <a:rPr lang="en-IN" sz="2000" b="1" spc="-5" dirty="0">
                <a:latin typeface="Arial"/>
                <a:cs typeface="Arial"/>
              </a:rPr>
              <a:t>C</a:t>
            </a:r>
            <a:r>
              <a:rPr lang="en-IN" sz="2000" b="1" spc="-15" dirty="0">
                <a:latin typeface="Arial"/>
                <a:cs typeface="Arial"/>
              </a:rPr>
              <a:t>C</a:t>
            </a:r>
            <a:r>
              <a:rPr lang="en-IN" sz="2000" b="1" dirty="0">
                <a:latin typeface="Arial"/>
                <a:cs typeface="Arial"/>
              </a:rPr>
              <a:t>ESSIBI</a:t>
            </a:r>
            <a:r>
              <a:rPr lang="en-IN" sz="2000" b="1" spc="-135" dirty="0">
                <a:latin typeface="Arial"/>
                <a:cs typeface="Arial"/>
              </a:rPr>
              <a:t>L</a:t>
            </a:r>
            <a:r>
              <a:rPr lang="en-IN" sz="2000" b="1" spc="-5" dirty="0">
                <a:latin typeface="Arial"/>
                <a:cs typeface="Arial"/>
              </a:rPr>
              <a:t>TY</a:t>
            </a:r>
            <a:endParaRPr lang="en-IN" sz="2000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8494" y="2360612"/>
            <a:ext cx="2133600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12700" marR="5080" indent="473709">
              <a:lnSpc>
                <a:spcPct val="120000"/>
              </a:lnSpc>
              <a:spcBef>
                <a:spcPts val="100"/>
              </a:spcBef>
            </a:pPr>
            <a:r>
              <a:rPr lang="en-IN" sz="2000" b="1" dirty="0">
                <a:latin typeface="Arial"/>
                <a:cs typeface="Arial"/>
              </a:rPr>
              <a:t>GOOD  </a:t>
            </a:r>
            <a:r>
              <a:rPr lang="en-IN" sz="2000" b="1" spc="-60" dirty="0">
                <a:latin typeface="Arial"/>
                <a:cs typeface="Arial"/>
              </a:rPr>
              <a:t>A</a:t>
            </a:r>
            <a:r>
              <a:rPr lang="en-IN" sz="2000" b="1" spc="-5" dirty="0">
                <a:latin typeface="Arial"/>
                <a:cs typeface="Arial"/>
              </a:rPr>
              <a:t>C</a:t>
            </a:r>
            <a:r>
              <a:rPr lang="en-IN" sz="2000" b="1" spc="-15" dirty="0">
                <a:latin typeface="Arial"/>
                <a:cs typeface="Arial"/>
              </a:rPr>
              <a:t>C</a:t>
            </a:r>
            <a:r>
              <a:rPr lang="en-IN" sz="2000" b="1" dirty="0">
                <a:latin typeface="Arial"/>
                <a:cs typeface="Arial"/>
              </a:rPr>
              <a:t>ESSIBI</a:t>
            </a:r>
            <a:r>
              <a:rPr lang="en-IN" sz="2000" b="1" spc="-135" dirty="0">
                <a:latin typeface="Arial"/>
                <a:cs typeface="Arial"/>
              </a:rPr>
              <a:t>L</a:t>
            </a:r>
            <a:r>
              <a:rPr lang="en-IN" sz="2000" b="1" spc="-5" dirty="0">
                <a:latin typeface="Arial"/>
                <a:cs typeface="Arial"/>
              </a:rPr>
              <a:t>TY</a:t>
            </a:r>
            <a:endParaRPr lang="en-IN" sz="2000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34494" y="2360612"/>
            <a:ext cx="2144291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12700" marR="5080" indent="530225">
              <a:lnSpc>
                <a:spcPct val="120000"/>
              </a:lnSpc>
              <a:spcBef>
                <a:spcPts val="100"/>
              </a:spcBef>
            </a:pPr>
            <a:r>
              <a:rPr lang="en-IN" sz="2000" b="1" dirty="0">
                <a:solidFill>
                  <a:srgbClr val="FFFFFF"/>
                </a:solidFill>
                <a:latin typeface="Arial"/>
                <a:cs typeface="Arial"/>
              </a:rPr>
              <a:t>POOR  </a:t>
            </a:r>
            <a:r>
              <a:rPr lang="en-IN" sz="2000" b="1" spc="-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IN" sz="20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lang="en-IN" sz="20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lang="en-IN" sz="2000" b="1" dirty="0">
                <a:solidFill>
                  <a:srgbClr val="FFFFFF"/>
                </a:solidFill>
                <a:latin typeface="Arial"/>
                <a:cs typeface="Arial"/>
              </a:rPr>
              <a:t>ESSIBILI</a:t>
            </a:r>
            <a:r>
              <a:rPr lang="en-IN" sz="20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IN" sz="20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lang="en-IN" sz="2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44694" y="2360612"/>
            <a:ext cx="2188366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12700" marR="5080" indent="530225">
              <a:lnSpc>
                <a:spcPct val="120000"/>
              </a:lnSpc>
              <a:spcBef>
                <a:spcPts val="100"/>
              </a:spcBef>
            </a:pPr>
            <a:r>
              <a:rPr lang="en-IN" sz="2000" b="1" dirty="0">
                <a:solidFill>
                  <a:srgbClr val="FFFFFF"/>
                </a:solidFill>
                <a:latin typeface="Arial"/>
                <a:cs typeface="Arial"/>
              </a:rPr>
              <a:t>POOR  </a:t>
            </a:r>
            <a:r>
              <a:rPr lang="en-IN" sz="2000" b="1" spc="-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IN" sz="20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lang="en-IN" sz="20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lang="en-IN" sz="2000" b="1" dirty="0">
                <a:solidFill>
                  <a:srgbClr val="FFFFFF"/>
                </a:solidFill>
                <a:latin typeface="Arial"/>
                <a:cs typeface="Arial"/>
              </a:rPr>
              <a:t>ESSIBILI</a:t>
            </a:r>
            <a:r>
              <a:rPr lang="en-IN" sz="20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IN" sz="20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lang="en-IN" sz="2000" dirty="0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9494" y="1446212"/>
            <a:ext cx="3581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Natural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15894" y="1370012"/>
            <a:ext cx="3505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Synthetic </a:t>
            </a:r>
          </a:p>
        </p:txBody>
      </p:sp>
      <p:pic>
        <p:nvPicPr>
          <p:cNvPr id="195586" name="Picture 2" descr="An external file that holds a picture, illustration, etc.&#10;Object name is ijcpd-10-158-g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87894" y="0"/>
            <a:ext cx="1334294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An external file that holds a picture, illustration, etc.&#10;Object name is ijcpd-10-158-g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08612"/>
            <a:ext cx="4401753" cy="220821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Based on cell viability:</a:t>
            </a:r>
          </a:p>
        </p:txBody>
      </p:sp>
      <p:sp>
        <p:nvSpPr>
          <p:cNvPr id="4" name="Rectangle 3"/>
          <p:cNvSpPr/>
          <p:nvPr/>
        </p:nvSpPr>
        <p:spPr>
          <a:xfrm>
            <a:off x="724694" y="2055812"/>
            <a:ext cx="2667000" cy="268073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12700" marR="5080">
              <a:lnSpc>
                <a:spcPct val="119700"/>
              </a:lnSpc>
              <a:spcBef>
                <a:spcPts val="100"/>
              </a:spcBef>
            </a:pPr>
            <a:r>
              <a:rPr lang="en-IN" sz="2800" spc="-5" dirty="0">
                <a:solidFill>
                  <a:srgbClr val="FFFFFF"/>
                </a:solidFill>
                <a:latin typeface="Arial"/>
                <a:cs typeface="Arial"/>
              </a:rPr>
              <a:t>Int</a:t>
            </a:r>
            <a:r>
              <a:rPr lang="en-IN" sz="28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IN" sz="2800" spc="-5" dirty="0">
                <a:solidFill>
                  <a:srgbClr val="FFFFFF"/>
                </a:solidFill>
                <a:latin typeface="Arial"/>
                <a:cs typeface="Arial"/>
              </a:rPr>
              <a:t>rmed</a:t>
            </a:r>
            <a:r>
              <a:rPr lang="en-IN" sz="28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IN" sz="2800" spc="-5" dirty="0">
                <a:solidFill>
                  <a:srgbClr val="FFFFFF"/>
                </a:solidFill>
                <a:latin typeface="Arial"/>
                <a:cs typeface="Arial"/>
              </a:rPr>
              <a:t>ate  (</a:t>
            </a:r>
            <a:r>
              <a:rPr lang="en-IN" sz="2800" spc="-5" dirty="0" err="1">
                <a:solidFill>
                  <a:srgbClr val="FFFFFF"/>
                </a:solidFill>
                <a:latin typeface="Arial"/>
                <a:cs typeface="Arial"/>
              </a:rPr>
              <a:t>upto</a:t>
            </a:r>
            <a:r>
              <a:rPr lang="en-IN" sz="2800" spc="-5" dirty="0">
                <a:solidFill>
                  <a:srgbClr val="FFFFFF"/>
                </a:solidFill>
                <a:latin typeface="Arial"/>
                <a:cs typeface="Arial"/>
              </a:rPr>
              <a:t> 1</a:t>
            </a:r>
            <a:r>
              <a:rPr lang="en-IN" sz="2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IN" sz="2800" spc="-5" dirty="0">
                <a:solidFill>
                  <a:srgbClr val="FFFFFF"/>
                </a:solidFill>
                <a:latin typeface="Arial"/>
                <a:cs typeface="Arial"/>
              </a:rPr>
              <a:t>hr)</a:t>
            </a:r>
            <a:endParaRPr lang="en-IN" sz="28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620"/>
              </a:spcBef>
              <a:buChar char="•"/>
              <a:tabLst>
                <a:tab pos="185420" algn="l"/>
              </a:tabLst>
            </a:pPr>
            <a:r>
              <a:rPr lang="en-IN" sz="2400" dirty="0">
                <a:solidFill>
                  <a:srgbClr val="FFFFFF"/>
                </a:solidFill>
                <a:latin typeface="Arial"/>
                <a:cs typeface="Arial"/>
              </a:rPr>
              <a:t>Saliva</a:t>
            </a:r>
            <a:endParaRPr lang="en-IN" sz="24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"/>
              </a:spcBef>
              <a:buChar char="•"/>
              <a:tabLst>
                <a:tab pos="185420" algn="l"/>
              </a:tabLst>
            </a:pPr>
            <a:r>
              <a:rPr lang="en-IN" sz="2400" dirty="0">
                <a:solidFill>
                  <a:srgbClr val="FFFFFF"/>
                </a:solidFill>
                <a:latin typeface="Arial"/>
                <a:cs typeface="Arial"/>
              </a:rPr>
              <a:t>Normal</a:t>
            </a:r>
            <a:r>
              <a:rPr lang="en-IN"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IN" sz="2400" dirty="0">
                <a:solidFill>
                  <a:srgbClr val="FFFFFF"/>
                </a:solidFill>
                <a:latin typeface="Arial"/>
                <a:cs typeface="Arial"/>
              </a:rPr>
              <a:t>saline</a:t>
            </a:r>
            <a:endParaRPr lang="en-IN" sz="24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"/>
              </a:spcBef>
              <a:buChar char="•"/>
              <a:tabLst>
                <a:tab pos="185420" algn="l"/>
              </a:tabLst>
            </a:pPr>
            <a:r>
              <a:rPr lang="en-IN" sz="2400" spc="-5" dirty="0">
                <a:solidFill>
                  <a:srgbClr val="FFFFFF"/>
                </a:solidFill>
                <a:latin typeface="Arial"/>
                <a:cs typeface="Arial"/>
              </a:rPr>
              <a:t>Gatorade</a:t>
            </a:r>
            <a:endParaRPr lang="en-IN" sz="24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5"/>
              </a:spcBef>
              <a:buChar char="•"/>
              <a:tabLst>
                <a:tab pos="185420" algn="l"/>
              </a:tabLst>
            </a:pPr>
            <a:r>
              <a:rPr lang="en-IN" sz="2400" spc="-60" dirty="0">
                <a:solidFill>
                  <a:srgbClr val="FFFFFF"/>
                </a:solidFill>
                <a:latin typeface="Arial"/>
                <a:cs typeface="Arial"/>
              </a:rPr>
              <a:t>Tap</a:t>
            </a:r>
            <a:r>
              <a:rPr lang="en-IN"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IN" sz="2400" spc="-5" dirty="0">
                <a:solidFill>
                  <a:srgbClr val="FFFFFF"/>
                </a:solidFill>
                <a:latin typeface="Arial"/>
                <a:cs typeface="Arial"/>
              </a:rPr>
              <a:t>water</a:t>
            </a:r>
            <a:endParaRPr lang="en-IN" sz="24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1294" y="2360612"/>
            <a:ext cx="2971800" cy="378872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12700" marR="140335">
              <a:lnSpc>
                <a:spcPct val="119700"/>
              </a:lnSpc>
              <a:spcBef>
                <a:spcPts val="100"/>
              </a:spcBef>
            </a:pPr>
            <a:r>
              <a:rPr lang="en-IN" sz="2800" spc="-5" dirty="0">
                <a:solidFill>
                  <a:srgbClr val="FFFFFF"/>
                </a:solidFill>
                <a:latin typeface="Arial"/>
                <a:cs typeface="Arial"/>
              </a:rPr>
              <a:t>Short term  (2 to 6 hrs</a:t>
            </a:r>
            <a:r>
              <a:rPr lang="en-IN"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IN" sz="2800" spc="-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lang="en-IN" sz="28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620"/>
              </a:spcBef>
              <a:buChar char="•"/>
              <a:tabLst>
                <a:tab pos="185420" algn="l"/>
              </a:tabLst>
            </a:pPr>
            <a:r>
              <a:rPr lang="en-IN" sz="2400" dirty="0">
                <a:solidFill>
                  <a:srgbClr val="FFFFFF"/>
                </a:solidFill>
                <a:latin typeface="Arial"/>
                <a:cs typeface="Arial"/>
              </a:rPr>
              <a:t>Milk</a:t>
            </a:r>
            <a:endParaRPr lang="en-IN" sz="24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"/>
              </a:spcBef>
              <a:buChar char="•"/>
              <a:tabLst>
                <a:tab pos="185420" algn="l"/>
              </a:tabLst>
            </a:pPr>
            <a:r>
              <a:rPr lang="en-IN" sz="2400" dirty="0" err="1">
                <a:solidFill>
                  <a:srgbClr val="FFFFFF"/>
                </a:solidFill>
                <a:latin typeface="Arial"/>
                <a:cs typeface="Arial"/>
              </a:rPr>
              <a:t>Propolis</a:t>
            </a:r>
            <a:endParaRPr lang="en-IN" sz="24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"/>
              </a:spcBef>
              <a:buChar char="•"/>
              <a:tabLst>
                <a:tab pos="185420" algn="l"/>
              </a:tabLst>
            </a:pPr>
            <a:r>
              <a:rPr lang="en-IN" sz="2400" dirty="0">
                <a:solidFill>
                  <a:srgbClr val="FFFFFF"/>
                </a:solidFill>
                <a:latin typeface="Arial"/>
                <a:cs typeface="Arial"/>
              </a:rPr>
              <a:t>Green</a:t>
            </a:r>
            <a:r>
              <a:rPr lang="en-IN"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IN" sz="2400" spc="-5" dirty="0">
                <a:solidFill>
                  <a:srgbClr val="FFFFFF"/>
                </a:solidFill>
                <a:latin typeface="Arial"/>
                <a:cs typeface="Arial"/>
              </a:rPr>
              <a:t>tea</a:t>
            </a:r>
            <a:endParaRPr lang="en-IN" sz="24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5"/>
              </a:spcBef>
              <a:buChar char="•"/>
              <a:tabLst>
                <a:tab pos="185420" algn="l"/>
              </a:tabLst>
            </a:pPr>
            <a:r>
              <a:rPr lang="en-IN" sz="2400" dirty="0">
                <a:solidFill>
                  <a:srgbClr val="FFFFFF"/>
                </a:solidFill>
                <a:latin typeface="Arial"/>
                <a:cs typeface="Arial"/>
              </a:rPr>
              <a:t>Coconut</a:t>
            </a:r>
            <a:r>
              <a:rPr lang="en-IN"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IN" sz="2400" spc="-5" dirty="0">
                <a:solidFill>
                  <a:srgbClr val="FFFFFF"/>
                </a:solidFill>
                <a:latin typeface="Arial"/>
                <a:cs typeface="Arial"/>
              </a:rPr>
              <a:t>water</a:t>
            </a:r>
            <a:endParaRPr lang="en-IN" sz="24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5"/>
              </a:spcBef>
              <a:buChar char="•"/>
              <a:tabLst>
                <a:tab pos="185420" algn="l"/>
              </a:tabLst>
            </a:pPr>
            <a:r>
              <a:rPr lang="en-IN" sz="2400" dirty="0">
                <a:solidFill>
                  <a:srgbClr val="FFFFFF"/>
                </a:solidFill>
                <a:latin typeface="Arial"/>
                <a:cs typeface="Arial"/>
              </a:rPr>
              <a:t>Egg</a:t>
            </a:r>
            <a:r>
              <a:rPr lang="en-IN"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IN" sz="2400" spc="-5" dirty="0">
                <a:solidFill>
                  <a:srgbClr val="FFFFFF"/>
                </a:solidFill>
                <a:latin typeface="Arial"/>
                <a:cs typeface="Arial"/>
              </a:rPr>
              <a:t>white</a:t>
            </a:r>
            <a:endParaRPr lang="en-IN" sz="24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"/>
              </a:spcBef>
              <a:buChar char="•"/>
              <a:tabLst>
                <a:tab pos="185420" algn="l"/>
              </a:tabLst>
            </a:pPr>
            <a:r>
              <a:rPr lang="en-IN" sz="2400" spc="-5" dirty="0">
                <a:solidFill>
                  <a:srgbClr val="FFFFFF"/>
                </a:solidFill>
                <a:latin typeface="Arial"/>
                <a:cs typeface="Arial"/>
              </a:rPr>
              <a:t>ORS</a:t>
            </a:r>
            <a:endParaRPr lang="en-IN" sz="24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"/>
              </a:spcBef>
              <a:buChar char="•"/>
              <a:tabLst>
                <a:tab pos="185420" algn="l"/>
              </a:tabLst>
            </a:pPr>
            <a:r>
              <a:rPr lang="en-IN" sz="240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lang="en-IN"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IN" sz="2400" dirty="0" err="1">
                <a:solidFill>
                  <a:srgbClr val="FFFFFF"/>
                </a:solidFill>
                <a:latin typeface="Arial"/>
                <a:cs typeface="Arial"/>
              </a:rPr>
              <a:t>mulbery</a:t>
            </a:r>
            <a:endParaRPr lang="en-IN" sz="24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30294" y="3275012"/>
            <a:ext cx="3200400" cy="305006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12700" marR="703580">
              <a:lnSpc>
                <a:spcPct val="119700"/>
              </a:lnSpc>
              <a:spcBef>
                <a:spcPts val="100"/>
              </a:spcBef>
            </a:pPr>
            <a:r>
              <a:rPr lang="en-IN" sz="2800" spc="-5" dirty="0">
                <a:solidFill>
                  <a:srgbClr val="FFFFFF"/>
                </a:solidFill>
                <a:latin typeface="Arial"/>
                <a:cs typeface="Arial"/>
              </a:rPr>
              <a:t>Long term (24 to 48</a:t>
            </a:r>
            <a:r>
              <a:rPr lang="en-IN"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IN" sz="2800" spc="-5" dirty="0">
                <a:solidFill>
                  <a:srgbClr val="FFFFFF"/>
                </a:solidFill>
                <a:latin typeface="Arial"/>
                <a:cs typeface="Arial"/>
              </a:rPr>
              <a:t>hrs)</a:t>
            </a:r>
            <a:endParaRPr lang="en-IN" sz="28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620"/>
              </a:spcBef>
              <a:buChar char="•"/>
              <a:tabLst>
                <a:tab pos="185420" algn="l"/>
              </a:tabLst>
            </a:pPr>
            <a:r>
              <a:rPr lang="en-IN" sz="2400" dirty="0">
                <a:solidFill>
                  <a:srgbClr val="FFFFFF"/>
                </a:solidFill>
                <a:latin typeface="Arial"/>
                <a:cs typeface="Arial"/>
              </a:rPr>
              <a:t>HBSS</a:t>
            </a:r>
            <a:endParaRPr lang="en-IN" sz="24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"/>
              </a:spcBef>
              <a:buChar char="•"/>
              <a:tabLst>
                <a:tab pos="185420" algn="l"/>
              </a:tabLst>
            </a:pPr>
            <a:r>
              <a:rPr lang="en-IN" sz="2400" spc="-5" dirty="0">
                <a:solidFill>
                  <a:srgbClr val="FFFFFF"/>
                </a:solidFill>
                <a:latin typeface="Arial"/>
                <a:cs typeface="Arial"/>
              </a:rPr>
              <a:t>Eagles culture medium</a:t>
            </a:r>
            <a:endParaRPr lang="en-IN" sz="24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5"/>
              </a:spcBef>
              <a:buChar char="•"/>
              <a:tabLst>
                <a:tab pos="185420" algn="l"/>
              </a:tabLst>
            </a:pPr>
            <a:r>
              <a:rPr lang="en-IN" sz="2400" dirty="0" err="1">
                <a:solidFill>
                  <a:srgbClr val="FFFFFF"/>
                </a:solidFill>
                <a:latin typeface="Arial"/>
                <a:cs typeface="Arial"/>
              </a:rPr>
              <a:t>Dentosafe</a:t>
            </a:r>
            <a:r>
              <a:rPr lang="en-IN"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IN" sz="2400" dirty="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5"/>
              </a:spcBef>
              <a:buChar char="•"/>
              <a:tabLst>
                <a:tab pos="185420" algn="l"/>
              </a:tabLst>
            </a:pPr>
            <a:r>
              <a:rPr lang="en-IN" sz="2400" spc="-5" dirty="0" err="1">
                <a:solidFill>
                  <a:srgbClr val="FFFFFF"/>
                </a:solidFill>
                <a:latin typeface="Arial"/>
                <a:cs typeface="Arial"/>
              </a:rPr>
              <a:t>Viaspan</a:t>
            </a:r>
            <a:endParaRPr lang="en-IN" sz="2400" dirty="0">
              <a:latin typeface="Arial"/>
              <a:cs typeface="Arial"/>
            </a:endParaRPr>
          </a:p>
        </p:txBody>
      </p:sp>
      <p:pic>
        <p:nvPicPr>
          <p:cNvPr id="194564" name="Picture 4" descr="An external file that holds a picture, illustration, etc.&#10;Object name is ijcpd-10-158-g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25694" y="0"/>
            <a:ext cx="2384489" cy="175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621111" y="528109"/>
            <a:ext cx="10542984" cy="6460159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sz="3600" b="1" u="sng" dirty="0"/>
              <a:t>MANAGEMENT IN THE DENTAL OFFICE :</a:t>
            </a:r>
          </a:p>
          <a:p>
            <a:pPr>
              <a:buFontTx/>
              <a:buNone/>
            </a:pPr>
            <a:endParaRPr lang="en-US" sz="3600" b="1" u="sng" dirty="0"/>
          </a:p>
          <a:p>
            <a:pPr>
              <a:buFontTx/>
              <a:buNone/>
            </a:pPr>
            <a:r>
              <a:rPr lang="en-US" dirty="0">
                <a:solidFill>
                  <a:srgbClr val="0000CC"/>
                </a:solidFill>
              </a:rPr>
              <a:t>Emergency visit :</a:t>
            </a:r>
          </a:p>
          <a:p>
            <a:r>
              <a:rPr lang="en-US" sz="3100" dirty="0"/>
              <a:t>Focus is on attachment apparatus.</a:t>
            </a:r>
          </a:p>
          <a:p>
            <a:pPr>
              <a:buFontTx/>
              <a:buNone/>
            </a:pPr>
            <a:endParaRPr lang="en-US" sz="3100" dirty="0"/>
          </a:p>
          <a:p>
            <a:r>
              <a:rPr lang="en-US" sz="3100" dirty="0"/>
              <a:t>Replant the tooth with maximal no of viable </a:t>
            </a:r>
            <a:r>
              <a:rPr lang="en-US" sz="3100" dirty="0" err="1"/>
              <a:t>pdl</a:t>
            </a:r>
            <a:r>
              <a:rPr lang="en-US" sz="3100" dirty="0"/>
              <a:t> cells.</a:t>
            </a:r>
          </a:p>
          <a:p>
            <a:endParaRPr lang="en-US" sz="3100" dirty="0"/>
          </a:p>
          <a:p>
            <a:r>
              <a:rPr lang="en-US" sz="3100" dirty="0"/>
              <a:t>If maintaining </a:t>
            </a:r>
            <a:r>
              <a:rPr lang="en-US" sz="3100" dirty="0" err="1"/>
              <a:t>pdl</a:t>
            </a:r>
            <a:r>
              <a:rPr lang="en-US" sz="3100" dirty="0"/>
              <a:t> cells in viable state is not possible, steps are taken to alter the root surface.</a:t>
            </a:r>
          </a:p>
          <a:p>
            <a:endParaRPr lang="en-US" sz="3100" dirty="0"/>
          </a:p>
          <a:p>
            <a:r>
              <a:rPr lang="en-US" sz="3100" dirty="0" err="1">
                <a:solidFill>
                  <a:schemeClr val="accent3">
                    <a:lumMod val="50000"/>
                  </a:schemeClr>
                </a:solidFill>
              </a:rPr>
              <a:t>Endodontics</a:t>
            </a:r>
            <a:r>
              <a:rPr lang="en-US" sz="3100" dirty="0">
                <a:solidFill>
                  <a:schemeClr val="accent3">
                    <a:lumMod val="50000"/>
                  </a:schemeClr>
                </a:solidFill>
              </a:rPr>
              <a:t> is not performed  </a:t>
            </a:r>
            <a:r>
              <a:rPr lang="en-US" sz="3100" dirty="0" err="1">
                <a:solidFill>
                  <a:schemeClr val="accent3">
                    <a:lumMod val="50000"/>
                  </a:schemeClr>
                </a:solidFill>
              </a:rPr>
              <a:t>extraorally</a:t>
            </a:r>
            <a:r>
              <a:rPr lang="en-US" sz="3100" dirty="0">
                <a:solidFill>
                  <a:schemeClr val="accent3">
                    <a:lumMod val="50000"/>
                  </a:schemeClr>
                </a:solidFill>
              </a:rPr>
              <a:t> at emergency visit, if any hope exists of viable </a:t>
            </a:r>
            <a:r>
              <a:rPr lang="en-US" sz="3100" dirty="0" err="1">
                <a:solidFill>
                  <a:schemeClr val="accent3">
                    <a:lumMod val="50000"/>
                  </a:schemeClr>
                </a:solidFill>
              </a:rPr>
              <a:t>pdl</a:t>
            </a:r>
            <a:r>
              <a:rPr lang="en-US" sz="31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accent3">
                    <a:lumMod val="50000"/>
                  </a:schemeClr>
                </a:solidFill>
              </a:rPr>
              <a:t>fibres</a:t>
            </a:r>
            <a:r>
              <a:rPr lang="en-US" sz="3100" dirty="0">
                <a:solidFill>
                  <a:schemeClr val="accent3">
                    <a:lumMod val="50000"/>
                  </a:schemeClr>
                </a:solidFill>
              </a:rPr>
              <a:t> on root surface.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xfrm>
            <a:off x="724628" y="757323"/>
            <a:ext cx="11179969" cy="6724212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LA recommended to carry out thorough Clinical Examination.</a:t>
            </a:r>
          </a:p>
          <a:p>
            <a:endParaRPr lang="en-US" sz="3600" dirty="0"/>
          </a:p>
          <a:p>
            <a:r>
              <a:rPr lang="en-US" sz="3600" dirty="0"/>
              <a:t>If tooth was replanted its position is assessed. </a:t>
            </a:r>
          </a:p>
          <a:p>
            <a:endParaRPr lang="en-US" sz="3600" dirty="0"/>
          </a:p>
          <a:p>
            <a:r>
              <a:rPr lang="en-US" sz="3600" dirty="0"/>
              <a:t>If repositioning is unacceptable, tooth is gently removed &amp; replanted again.</a:t>
            </a:r>
          </a:p>
          <a:p>
            <a:endParaRPr lang="en-US" sz="3600" dirty="0"/>
          </a:p>
          <a:p>
            <a:r>
              <a:rPr lang="en-US" sz="3600" dirty="0"/>
              <a:t>Splinted.</a:t>
            </a:r>
          </a:p>
          <a:p>
            <a:endParaRPr lang="en-US" sz="3600" dirty="0"/>
          </a:p>
          <a:p>
            <a:r>
              <a:rPr lang="en-US" sz="3600" dirty="0"/>
              <a:t>Soft diet, tissue management &amp; adjunctive therapy.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621109" y="528109"/>
            <a:ext cx="11490524" cy="6724213"/>
          </a:xfrm>
        </p:spPr>
        <p:txBody>
          <a:bodyPr/>
          <a:lstStyle/>
          <a:p>
            <a:pPr>
              <a:buFontTx/>
              <a:buNone/>
            </a:pPr>
            <a:endParaRPr lang="en-US" dirty="0">
              <a:solidFill>
                <a:srgbClr val="0000CC"/>
              </a:solidFill>
            </a:endParaRP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     </a:t>
            </a: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800894" y="379412"/>
            <a:ext cx="9937750" cy="464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6248" tIns="58124" rIns="116248" bIns="58124">
            <a:spAutoFit/>
          </a:bodyPr>
          <a:lstStyle/>
          <a:p>
            <a:r>
              <a:rPr lang="en-US" sz="3100" dirty="0"/>
              <a:t>1] </a:t>
            </a:r>
            <a:r>
              <a:rPr lang="en-US" sz="3100" b="1" u="sng" dirty="0"/>
              <a:t>E/o dry time &lt; 20 min with  closed apex.</a:t>
            </a:r>
          </a:p>
          <a:p>
            <a:r>
              <a:rPr lang="en-US" sz="3100" dirty="0"/>
              <a:t>   </a:t>
            </a:r>
          </a:p>
          <a:p>
            <a:pPr>
              <a:lnSpc>
                <a:spcPct val="150000"/>
              </a:lnSpc>
            </a:pPr>
            <a:r>
              <a:rPr lang="en-US" sz="3100" dirty="0"/>
              <a:t>   - Closed apex - no </a:t>
            </a:r>
            <a:r>
              <a:rPr lang="en-US" sz="3100" dirty="0" err="1"/>
              <a:t>revitalzn</a:t>
            </a:r>
            <a:r>
              <a:rPr lang="en-US" sz="3100" dirty="0"/>
              <a:t>,  </a:t>
            </a:r>
          </a:p>
          <a:p>
            <a:pPr>
              <a:lnSpc>
                <a:spcPct val="150000"/>
              </a:lnSpc>
            </a:pPr>
            <a:r>
              <a:rPr lang="en-US" sz="3100" dirty="0"/>
              <a:t>   -  With suitable storage medium good </a:t>
            </a:r>
            <a:r>
              <a:rPr lang="en-US" sz="3100" dirty="0" err="1"/>
              <a:t>Pdl</a:t>
            </a:r>
            <a:r>
              <a:rPr lang="en-US" sz="3100" dirty="0"/>
              <a:t> healing </a:t>
            </a:r>
          </a:p>
          <a:p>
            <a:pPr>
              <a:lnSpc>
                <a:spcPct val="150000"/>
              </a:lnSpc>
            </a:pPr>
            <a:r>
              <a:rPr lang="en-US" sz="3100" dirty="0"/>
              <a:t>   - Rinse the tooth with water/ saline</a:t>
            </a:r>
          </a:p>
          <a:p>
            <a:pPr>
              <a:lnSpc>
                <a:spcPct val="150000"/>
              </a:lnSpc>
            </a:pPr>
            <a:r>
              <a:rPr lang="en-US" sz="3100" dirty="0"/>
              <a:t>   - Replant – gentle force &amp; splint 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31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 descr="scan00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11094" y="4070814"/>
            <a:ext cx="5486466" cy="3850811"/>
          </a:xfrm>
          <a:noFill/>
          <a:ln w="25400">
            <a:solidFill>
              <a:srgbClr val="000000"/>
            </a:solidFill>
          </a:ln>
        </p:spPr>
      </p:pic>
      <p:sp>
        <p:nvSpPr>
          <p:cNvPr id="97282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931665" y="455612"/>
            <a:ext cx="10308630" cy="5573625"/>
          </a:xfrm>
        </p:spPr>
        <p:txBody>
          <a:bodyPr/>
          <a:lstStyle/>
          <a:p>
            <a:pPr>
              <a:buFontTx/>
              <a:buNone/>
            </a:pPr>
            <a:r>
              <a:rPr lang="en-US" sz="3100" b="1" dirty="0"/>
              <a:t>2]</a:t>
            </a:r>
            <a:r>
              <a:rPr lang="en-US" sz="3100" dirty="0"/>
              <a:t> </a:t>
            </a:r>
            <a:r>
              <a:rPr lang="en-US" sz="3100" b="1" u="sng" dirty="0"/>
              <a:t>E/o dry time &lt; 20 min with open apex</a:t>
            </a:r>
          </a:p>
          <a:p>
            <a:endParaRPr lang="en-US" sz="3100" dirty="0"/>
          </a:p>
          <a:p>
            <a:r>
              <a:rPr lang="en-US" sz="3100" dirty="0"/>
              <a:t>Open apex- </a:t>
            </a:r>
            <a:r>
              <a:rPr lang="en-US" sz="3100" dirty="0" err="1"/>
              <a:t>revasculrzn</a:t>
            </a:r>
            <a:r>
              <a:rPr lang="en-US" sz="3100" dirty="0"/>
              <a:t> &amp; continued root dev,- possible</a:t>
            </a:r>
          </a:p>
          <a:p>
            <a:r>
              <a:rPr lang="en-US" sz="3100" dirty="0"/>
              <a:t>Soaking the tooth in </a:t>
            </a:r>
            <a:r>
              <a:rPr lang="en-US" sz="3100" dirty="0" err="1"/>
              <a:t>doxycycline</a:t>
            </a:r>
            <a:r>
              <a:rPr lang="en-US" sz="3100" dirty="0"/>
              <a:t> for 5 min - increases </a:t>
            </a:r>
            <a:r>
              <a:rPr lang="en-US" sz="3100" dirty="0" err="1"/>
              <a:t>revasculsarization</a:t>
            </a:r>
            <a:r>
              <a:rPr lang="en-US" sz="3100" dirty="0"/>
              <a:t> &amp; </a:t>
            </a:r>
            <a:r>
              <a:rPr lang="en-US" sz="3100" dirty="0" err="1"/>
              <a:t>prev</a:t>
            </a:r>
            <a:r>
              <a:rPr lang="en-US" sz="3100" dirty="0"/>
              <a:t> bacterial growth</a:t>
            </a:r>
          </a:p>
          <a:p>
            <a:r>
              <a:rPr lang="en-US" sz="3100" dirty="0"/>
              <a:t>Rinse –saline</a:t>
            </a:r>
          </a:p>
          <a:p>
            <a:r>
              <a:rPr lang="en-US" sz="3100" dirty="0"/>
              <a:t>Replant &amp; splint </a:t>
            </a:r>
          </a:p>
        </p:txBody>
      </p:sp>
      <p:pic>
        <p:nvPicPr>
          <p:cNvPr id="97284" name="Picture 4" descr="e2_3_2"/>
          <p:cNvPicPr>
            <a:picLocks noChangeAspect="1" noChangeArrowheads="1"/>
          </p:cNvPicPr>
          <p:nvPr/>
        </p:nvPicPr>
        <p:blipFill>
          <a:blip r:embed="rId3"/>
          <a:srcRect l="2618" t="4056" r="15273" b="19606"/>
          <a:stretch>
            <a:fillRect/>
          </a:stretch>
        </p:blipFill>
        <p:spPr bwMode="auto">
          <a:xfrm>
            <a:off x="931664" y="5246244"/>
            <a:ext cx="4554802" cy="232330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1242219" y="1144235"/>
            <a:ext cx="6314612" cy="5712177"/>
          </a:xfrm>
        </p:spPr>
        <p:txBody>
          <a:bodyPr>
            <a:normAutofit fontScale="92500"/>
          </a:bodyPr>
          <a:lstStyle/>
          <a:p>
            <a:pPr>
              <a:lnSpc>
                <a:spcPct val="160000"/>
              </a:lnSpc>
              <a:buFontTx/>
              <a:buNone/>
            </a:pPr>
            <a:r>
              <a:rPr lang="en-US" sz="2500" b="1" dirty="0"/>
              <a:t>3]</a:t>
            </a:r>
            <a:r>
              <a:rPr lang="en-US" sz="2500" dirty="0"/>
              <a:t> </a:t>
            </a:r>
            <a:r>
              <a:rPr lang="en-US" sz="2500" b="1" u="sng" dirty="0"/>
              <a:t>E/o dry time 20-60 min with open/ closed apex;</a:t>
            </a:r>
          </a:p>
          <a:p>
            <a:r>
              <a:rPr lang="en-US" sz="2500" dirty="0"/>
              <a:t>Rinse &amp; replant at the earliest </a:t>
            </a:r>
          </a:p>
          <a:p>
            <a:r>
              <a:rPr lang="en-US" sz="2500" dirty="0"/>
              <a:t>30 min soaking in saline - removes dead </a:t>
            </a:r>
            <a:r>
              <a:rPr lang="en-US" sz="2500" dirty="0" err="1"/>
              <a:t>pdl</a:t>
            </a:r>
            <a:r>
              <a:rPr lang="en-US" sz="2500" dirty="0"/>
              <a:t> cells  &amp; revitalizes cells.</a:t>
            </a:r>
          </a:p>
          <a:p>
            <a:r>
              <a:rPr lang="en-US" sz="2500" b="1" dirty="0" err="1"/>
              <a:t>Viaspan</a:t>
            </a:r>
            <a:r>
              <a:rPr lang="en-US" sz="2500" b="1" dirty="0"/>
              <a:t> ;</a:t>
            </a:r>
            <a:r>
              <a:rPr lang="en-US" sz="2500" dirty="0"/>
              <a:t> a liver transplant medium – reduces complications post- op.</a:t>
            </a:r>
          </a:p>
          <a:p>
            <a:endParaRPr lang="en-US" sz="2500" dirty="0"/>
          </a:p>
          <a:p>
            <a:r>
              <a:rPr lang="en-US" sz="2500" dirty="0" err="1"/>
              <a:t>Emdogain</a:t>
            </a:r>
            <a:r>
              <a:rPr lang="en-US" sz="2500" dirty="0"/>
              <a:t>- </a:t>
            </a:r>
            <a:r>
              <a:rPr lang="en-US" sz="2500" dirty="0" err="1"/>
              <a:t>Emdogain</a:t>
            </a:r>
            <a:r>
              <a:rPr lang="en-US" sz="2500" dirty="0"/>
              <a:t> – an enamel derived protein which contains proteins of the </a:t>
            </a:r>
            <a:r>
              <a:rPr lang="en-US" sz="2500" dirty="0" err="1"/>
              <a:t>amelogenin</a:t>
            </a:r>
            <a:r>
              <a:rPr lang="en-US" sz="2500" dirty="0"/>
              <a:t> family that has been extracted from developing porcine </a:t>
            </a:r>
            <a:r>
              <a:rPr lang="en-US" sz="2500" dirty="0" err="1"/>
              <a:t>embryonal</a:t>
            </a:r>
            <a:r>
              <a:rPr lang="en-US" sz="2500" dirty="0"/>
              <a:t> enamel </a:t>
            </a:r>
            <a:r>
              <a:rPr lang="en-US" sz="2500" dirty="0">
                <a:solidFill>
                  <a:srgbClr val="FFFFFF"/>
                </a:solidFill>
              </a:rPr>
              <a:t>] in a propylene glycol alginate vehicle.</a:t>
            </a:r>
          </a:p>
          <a:p>
            <a:endParaRPr lang="en-US" sz="2500" dirty="0"/>
          </a:p>
        </p:txBody>
      </p:sp>
      <p:pic>
        <p:nvPicPr>
          <p:cNvPr id="98307" name="Picture 3" descr="Figure1 (Small)"/>
          <p:cNvPicPr>
            <a:picLocks noChangeAspect="1" noChangeArrowheads="1"/>
          </p:cNvPicPr>
          <p:nvPr/>
        </p:nvPicPr>
        <p:blipFill>
          <a:blip r:embed="rId2"/>
          <a:srcRect r="1306" b="-696"/>
          <a:stretch>
            <a:fillRect/>
          </a:stretch>
        </p:blipFill>
        <p:spPr bwMode="auto">
          <a:xfrm>
            <a:off x="7867386" y="434590"/>
            <a:ext cx="4119163" cy="2381988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8308" name="Picture 4" descr="Pict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1460" y="5633156"/>
            <a:ext cx="3474331" cy="1760361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8309" name="Picture 5" descr="bg_emdogain_gel_bo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77940" y="3234663"/>
            <a:ext cx="3700777" cy="1870384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1035182" y="1584325"/>
            <a:ext cx="10765896" cy="422486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3100" b="1" u="sng" dirty="0"/>
              <a:t>4] E/o dry time &gt; 60 min open /closed apex tooth</a:t>
            </a:r>
            <a:r>
              <a:rPr lang="en-US" sz="31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3100" dirty="0"/>
              <a:t>All </a:t>
            </a:r>
            <a:r>
              <a:rPr lang="en-US" sz="3100" dirty="0" err="1"/>
              <a:t>pdl</a:t>
            </a:r>
            <a:r>
              <a:rPr lang="en-US" sz="3100" dirty="0"/>
              <a:t> cells – die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3100" dirty="0"/>
          </a:p>
          <a:p>
            <a:pPr>
              <a:lnSpc>
                <a:spcPct val="90000"/>
              </a:lnSpc>
            </a:pPr>
            <a:r>
              <a:rPr lang="en-US" sz="3100" dirty="0"/>
              <a:t>Root </a:t>
            </a:r>
            <a:r>
              <a:rPr lang="en-US" sz="3100" dirty="0" err="1"/>
              <a:t>prepn</a:t>
            </a:r>
            <a:r>
              <a:rPr lang="en-US" sz="3100" dirty="0"/>
              <a:t> to prevent </a:t>
            </a:r>
            <a:r>
              <a:rPr lang="en-US" sz="3100" dirty="0" err="1"/>
              <a:t>resorption</a:t>
            </a:r>
            <a:endParaRPr lang="en-US" sz="31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3100" dirty="0"/>
              <a:t>    - soaked in citric acid –5 min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100" dirty="0"/>
              <a:t>    - 2% </a:t>
            </a:r>
            <a:r>
              <a:rPr lang="en-US" sz="3100" dirty="0" err="1"/>
              <a:t>st.fluoride</a:t>
            </a:r>
            <a:r>
              <a:rPr lang="en-US" sz="3100" dirty="0"/>
              <a:t> – 5 min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3100" dirty="0"/>
          </a:p>
          <a:p>
            <a:pPr>
              <a:lnSpc>
                <a:spcPct val="90000"/>
              </a:lnSpc>
            </a:pPr>
            <a:r>
              <a:rPr lang="en-US" sz="3100" dirty="0"/>
              <a:t> Extra oral  </a:t>
            </a:r>
            <a:r>
              <a:rPr lang="en-US" sz="3100" dirty="0" err="1"/>
              <a:t>endo</a:t>
            </a:r>
            <a:r>
              <a:rPr lang="en-US" sz="3100" dirty="0"/>
              <a:t> treatment – open apex</a:t>
            </a:r>
          </a:p>
          <a:p>
            <a:pPr>
              <a:lnSpc>
                <a:spcPct val="90000"/>
              </a:lnSpc>
            </a:pPr>
            <a:r>
              <a:rPr lang="en-US" sz="3100" dirty="0"/>
              <a:t>After </a:t>
            </a:r>
            <a:r>
              <a:rPr lang="en-US" sz="3100" dirty="0" err="1"/>
              <a:t>replantion</a:t>
            </a:r>
            <a:r>
              <a:rPr lang="en-US" sz="3100" dirty="0"/>
              <a:t> -  closed apex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22" y="1149991"/>
            <a:ext cx="10549243" cy="9887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Treatment modalities for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Ellis class IV   </a:t>
            </a:r>
            <a:endParaRPr lang="en-IN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018606" y="2438773"/>
          <a:ext cx="8384977" cy="4472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806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931664" y="-176036"/>
            <a:ext cx="9333894" cy="1848379"/>
          </a:xfrm>
        </p:spPr>
        <p:txBody>
          <a:bodyPr/>
          <a:lstStyle/>
          <a:p>
            <a:r>
              <a:rPr lang="en-US" sz="4600" u="sng" dirty="0">
                <a:latin typeface="Times New Roman" pitchFamily="18" charset="0"/>
              </a:rPr>
              <a:t>PREPARATION OF THE ROOT</a:t>
            </a:r>
            <a:br>
              <a:rPr lang="en-US" sz="4600" u="sng" dirty="0">
                <a:latin typeface="Times New Roman" pitchFamily="18" charset="0"/>
              </a:rPr>
            </a:br>
            <a:endParaRPr lang="en-US" sz="4600" u="sng" dirty="0">
              <a:latin typeface="Times New Roman" pitchFamily="18" charset="0"/>
            </a:endParaRPr>
          </a:p>
        </p:txBody>
      </p:sp>
      <p:pic>
        <p:nvPicPr>
          <p:cNvPr id="96260" name="Picture 4" descr="scan00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7094" y="1674812"/>
            <a:ext cx="4602421" cy="2931001"/>
          </a:xfrm>
          <a:noFill/>
          <a:ln w="12700">
            <a:solidFill>
              <a:srgbClr val="000000"/>
            </a:solidFill>
          </a:ln>
        </p:spPr>
      </p:pic>
      <p:pic>
        <p:nvPicPr>
          <p:cNvPr id="96261" name="Picture 5" descr="Avulsion Tx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/>
          <a:stretch>
            <a:fillRect/>
          </a:stretch>
        </p:blipFill>
        <p:spPr bwMode="auto">
          <a:xfrm>
            <a:off x="7201694" y="4570412"/>
            <a:ext cx="2242895" cy="208492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6262" name="Picture 6"/>
          <p:cNvPicPr>
            <a:picLocks noChangeAspect="1" noChangeArrowheads="1"/>
          </p:cNvPicPr>
          <p:nvPr/>
        </p:nvPicPr>
        <p:blipFill>
          <a:blip r:embed="rId4"/>
          <a:srcRect l="10042" t="10959"/>
          <a:stretch>
            <a:fillRect/>
          </a:stretch>
        </p:blipFill>
        <p:spPr bwMode="auto">
          <a:xfrm>
            <a:off x="6896894" y="2055812"/>
            <a:ext cx="4024271" cy="2068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6263" name="Picture 7" descr="Reposition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1494" y="5408612"/>
            <a:ext cx="2277401" cy="184104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724694" y="227012"/>
            <a:ext cx="9333894" cy="1086379"/>
          </a:xfrm>
        </p:spPr>
        <p:txBody>
          <a:bodyPr/>
          <a:lstStyle/>
          <a:p>
            <a:r>
              <a:rPr lang="en-US" sz="4100" u="sng" dirty="0">
                <a:latin typeface="Times New Roman" pitchFamily="18" charset="0"/>
              </a:rPr>
              <a:t>PREPARATION OF SOCKET</a:t>
            </a:r>
          </a:p>
        </p:txBody>
      </p:sp>
      <p:pic>
        <p:nvPicPr>
          <p:cNvPr id="100356" name="Picture 4" descr="scan00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53598" t="56268" r="4219" b="2708"/>
          <a:stretch>
            <a:fillRect/>
          </a:stretch>
        </p:blipFill>
        <p:spPr>
          <a:xfrm>
            <a:off x="843243" y="4345892"/>
            <a:ext cx="3543342" cy="2622205"/>
          </a:xfrm>
          <a:noFill/>
          <a:ln w="25400">
            <a:solidFill>
              <a:srgbClr val="000000"/>
            </a:solidFill>
          </a:ln>
        </p:spPr>
      </p:pic>
      <p:sp>
        <p:nvSpPr>
          <p:cNvPr id="1003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75912" y="1232253"/>
            <a:ext cx="5759582" cy="2042759"/>
          </a:xfrm>
        </p:spPr>
        <p:txBody>
          <a:bodyPr/>
          <a:lstStyle/>
          <a:p>
            <a:r>
              <a:rPr lang="en-US" sz="2500" dirty="0"/>
              <a:t>Rinse with saline </a:t>
            </a:r>
          </a:p>
          <a:p>
            <a:r>
              <a:rPr lang="en-US" sz="2500" dirty="0"/>
              <a:t>Aspirate clot</a:t>
            </a:r>
          </a:p>
          <a:p>
            <a:r>
              <a:rPr lang="en-US" sz="2500" dirty="0"/>
              <a:t>Reposition </a:t>
            </a:r>
            <a:r>
              <a:rPr lang="en-US" sz="2500" dirty="0" err="1"/>
              <a:t>alvelous</a:t>
            </a:r>
            <a:r>
              <a:rPr lang="en-US" sz="2500" dirty="0"/>
              <a:t> if any fracture</a:t>
            </a:r>
          </a:p>
          <a:p>
            <a:r>
              <a:rPr lang="en-US" sz="2500" dirty="0"/>
              <a:t>Replant &amp; splint </a:t>
            </a:r>
          </a:p>
        </p:txBody>
      </p:sp>
      <p:pic>
        <p:nvPicPr>
          <p:cNvPr id="100357" name="Picture 5" descr="scan0016"/>
          <p:cNvPicPr>
            <a:picLocks noChangeAspect="1" noChangeArrowheads="1"/>
          </p:cNvPicPr>
          <p:nvPr/>
        </p:nvPicPr>
        <p:blipFill>
          <a:blip r:embed="rId2"/>
          <a:srcRect l="53598" t="1805" r="4219" b="57472"/>
          <a:stretch>
            <a:fillRect/>
          </a:stretch>
        </p:blipFill>
        <p:spPr bwMode="auto">
          <a:xfrm>
            <a:off x="1138700" y="1507310"/>
            <a:ext cx="3314741" cy="2101431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0358" name="Picture 6" descr="DSCN2498"/>
          <p:cNvPicPr>
            <a:picLocks noChangeAspect="1" noChangeArrowheads="1"/>
          </p:cNvPicPr>
          <p:nvPr/>
        </p:nvPicPr>
        <p:blipFill>
          <a:blip r:embed="rId3" cstate="print"/>
          <a:srcRect l="24246" t="12108" r="13612" b="5031"/>
          <a:stretch>
            <a:fillRect/>
          </a:stretch>
        </p:blipFill>
        <p:spPr bwMode="auto">
          <a:xfrm>
            <a:off x="4968876" y="3344687"/>
            <a:ext cx="2212702" cy="188138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0359" name="Picture 7" descr="DSCN2499"/>
          <p:cNvPicPr>
            <a:picLocks noChangeAspect="1" noChangeArrowheads="1"/>
          </p:cNvPicPr>
          <p:nvPr/>
        </p:nvPicPr>
        <p:blipFill>
          <a:blip r:embed="rId4" cstate="print"/>
          <a:srcRect l="21584" t="6190" r="10948" b="5435"/>
          <a:stretch>
            <a:fillRect/>
          </a:stretch>
        </p:blipFill>
        <p:spPr bwMode="auto">
          <a:xfrm>
            <a:off x="8488496" y="3344686"/>
            <a:ext cx="2212702" cy="184837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0360" name="Picture 8" descr="DSCN2500"/>
          <p:cNvPicPr>
            <a:picLocks noChangeAspect="1" noChangeArrowheads="1"/>
          </p:cNvPicPr>
          <p:nvPr/>
        </p:nvPicPr>
        <p:blipFill>
          <a:blip r:embed="rId5" cstate="print"/>
          <a:srcRect l="12704" t="8557" r="25153" b="4527"/>
          <a:stretch>
            <a:fillRect/>
          </a:stretch>
        </p:blipFill>
        <p:spPr bwMode="auto">
          <a:xfrm>
            <a:off x="4878297" y="5545138"/>
            <a:ext cx="2367980" cy="211243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0361" name="Picture 9" descr="DSCN2501"/>
          <p:cNvPicPr>
            <a:picLocks noChangeAspect="1" noChangeArrowheads="1"/>
          </p:cNvPicPr>
          <p:nvPr/>
        </p:nvPicPr>
        <p:blipFill>
          <a:blip r:embed="rId6" cstate="print"/>
          <a:srcRect l="20695" t="7373" r="18051" b="2663"/>
          <a:stretch>
            <a:fillRect/>
          </a:stretch>
        </p:blipFill>
        <p:spPr bwMode="auto">
          <a:xfrm>
            <a:off x="8488495" y="5545138"/>
            <a:ext cx="2217015" cy="207575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21110" y="317232"/>
            <a:ext cx="11179969" cy="753654"/>
          </a:xfrm>
        </p:spPr>
        <p:txBody>
          <a:bodyPr/>
          <a:lstStyle/>
          <a:p>
            <a:r>
              <a:rPr lang="en-US" sz="4100" u="sng" dirty="0">
                <a:latin typeface="Times New Roman" pitchFamily="18" charset="0"/>
              </a:rPr>
              <a:t>SECOND VISIT  </a:t>
            </a:r>
            <a:r>
              <a:rPr lang="en-US" sz="3100" dirty="0">
                <a:latin typeface="Times New Roman" pitchFamily="18" charset="0"/>
              </a:rPr>
              <a:t>[After 7-10 days ]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4073" y="1496307"/>
            <a:ext cx="11490524" cy="4752975"/>
          </a:xfrm>
        </p:spPr>
        <p:txBody>
          <a:bodyPr/>
          <a:lstStyle/>
          <a:p>
            <a:pPr>
              <a:buFontTx/>
              <a:buNone/>
            </a:pPr>
            <a:r>
              <a:rPr lang="en-US" sz="2500" b="1" u="sng" dirty="0"/>
              <a:t>Aim</a:t>
            </a:r>
            <a:r>
              <a:rPr lang="en-US" sz="2500" b="1" dirty="0"/>
              <a:t>:  </a:t>
            </a:r>
            <a:r>
              <a:rPr lang="en-US" sz="2500" dirty="0"/>
              <a:t>Prevention / elimination of potential irritants from root canal space</a:t>
            </a:r>
          </a:p>
          <a:p>
            <a:pPr>
              <a:buClr>
                <a:schemeClr val="tx1"/>
              </a:buClr>
            </a:pPr>
            <a:r>
              <a:rPr lang="en-US" sz="2500" dirty="0"/>
              <a:t>      Assess initial healing </a:t>
            </a:r>
          </a:p>
          <a:p>
            <a:pPr>
              <a:buClr>
                <a:schemeClr val="tx1"/>
              </a:buClr>
            </a:pPr>
            <a:r>
              <a:rPr lang="en-US" sz="2500" dirty="0"/>
              <a:t>      Remove splint</a:t>
            </a:r>
          </a:p>
          <a:p>
            <a:pPr>
              <a:buClr>
                <a:schemeClr val="tx1"/>
              </a:buClr>
            </a:pPr>
            <a:r>
              <a:rPr lang="en-US" sz="2500" dirty="0"/>
              <a:t>      Start </a:t>
            </a:r>
            <a:r>
              <a:rPr lang="en-US" sz="2500" dirty="0" err="1"/>
              <a:t>endo</a:t>
            </a:r>
            <a:r>
              <a:rPr lang="en-US" sz="2500" dirty="0"/>
              <a:t> treatment</a:t>
            </a:r>
          </a:p>
          <a:p>
            <a:pPr>
              <a:buFontTx/>
              <a:buNone/>
            </a:pPr>
            <a:endParaRPr lang="en-US" sz="2500" dirty="0"/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1334294" y="3680256"/>
            <a:ext cx="9730714" cy="424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7055" tIns="58528" rIns="117055" bIns="58528"/>
          <a:lstStyle/>
          <a:p>
            <a:pPr marL="435929" indent="-435929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500" b="1" dirty="0"/>
          </a:p>
          <a:p>
            <a:pPr marL="435929" indent="-435929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2500" b="1" dirty="0"/>
              <a:t>A]</a:t>
            </a:r>
            <a:r>
              <a:rPr lang="en-US" sz="2500" b="1" u="sng" dirty="0"/>
              <a:t> Tooth with open apex &lt; 60 min E/o dry time;</a:t>
            </a:r>
            <a:br>
              <a:rPr lang="en-US" sz="2500" b="1" u="sng" dirty="0"/>
            </a:br>
            <a:r>
              <a:rPr lang="en-US" sz="2500" b="1" dirty="0"/>
              <a:t>Do sensitivity tests</a:t>
            </a:r>
            <a:r>
              <a:rPr lang="en-US" sz="2500" dirty="0"/>
              <a:t> </a:t>
            </a:r>
          </a:p>
          <a:p>
            <a:pPr marL="435929" indent="-435929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2500" dirty="0"/>
              <a:t>  Vital – root </a:t>
            </a:r>
            <a:r>
              <a:rPr lang="en-US" sz="2500" dirty="0" err="1"/>
              <a:t>devlopment</a:t>
            </a:r>
            <a:r>
              <a:rPr lang="en-US" sz="2500" dirty="0"/>
              <a:t> continues </a:t>
            </a:r>
          </a:p>
          <a:p>
            <a:pPr marL="435929" indent="-435929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2500" dirty="0"/>
              <a:t>  </a:t>
            </a:r>
            <a:r>
              <a:rPr lang="en-US" sz="2500" dirty="0" err="1"/>
              <a:t>Nonvital</a:t>
            </a:r>
            <a:r>
              <a:rPr lang="en-US" sz="2500" dirty="0"/>
              <a:t>– spread infection</a:t>
            </a:r>
          </a:p>
          <a:p>
            <a:pPr marL="435929" indent="-435929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500" dirty="0"/>
          </a:p>
          <a:p>
            <a:pPr marL="435929" indent="-435929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2500" b="1" dirty="0"/>
              <a:t>  </a:t>
            </a:r>
            <a:r>
              <a:rPr lang="en-US" sz="2500" b="1" u="sng" dirty="0"/>
              <a:t>MANAGEMENT;</a:t>
            </a:r>
          </a:p>
          <a:p>
            <a:pPr marL="435929" indent="-435929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sz="2500" dirty="0"/>
              <a:t> Recall  every; 3-4wks </a:t>
            </a:r>
          </a:p>
          <a:p>
            <a:pPr marL="435929" indent="-435929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sz="2500" dirty="0"/>
              <a:t> If  c/f , r/f  of </a:t>
            </a:r>
            <a:r>
              <a:rPr lang="en-US" sz="2500" dirty="0" err="1"/>
              <a:t>Periapical</a:t>
            </a:r>
            <a:r>
              <a:rPr lang="en-US" sz="2500" dirty="0"/>
              <a:t>  </a:t>
            </a:r>
            <a:r>
              <a:rPr lang="en-US" sz="2500" dirty="0" err="1"/>
              <a:t>pathosis</a:t>
            </a:r>
            <a:endParaRPr lang="en-US" sz="2500" dirty="0"/>
          </a:p>
          <a:p>
            <a:pPr marL="435929" indent="-435929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sz="2500" dirty="0"/>
              <a:t> </a:t>
            </a:r>
            <a:r>
              <a:rPr lang="en-US" sz="2500" dirty="0" err="1"/>
              <a:t>Apexification</a:t>
            </a:r>
            <a:endParaRPr lang="en-US" sz="2500" dirty="0"/>
          </a:p>
          <a:p>
            <a:pPr marL="435929" indent="-435929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US" sz="2500" dirty="0"/>
          </a:p>
          <a:p>
            <a:pPr marL="435929" indent="-435929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5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1035182" y="704144"/>
            <a:ext cx="8488495" cy="475297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500" b="1" u="sng" dirty="0"/>
              <a:t>B] Tooth with an open apex &amp; E/O dry time &gt; 60 min </a:t>
            </a:r>
          </a:p>
          <a:p>
            <a:pPr>
              <a:lnSpc>
                <a:spcPct val="90000"/>
              </a:lnSpc>
            </a:pPr>
            <a:r>
              <a:rPr lang="en-US" sz="2500" dirty="0"/>
              <a:t>Poor revascularization</a:t>
            </a:r>
          </a:p>
          <a:p>
            <a:pPr>
              <a:lnSpc>
                <a:spcPct val="90000"/>
              </a:lnSpc>
            </a:pPr>
            <a:r>
              <a:rPr lang="en-US" sz="2500" dirty="0"/>
              <a:t>Initiate </a:t>
            </a:r>
            <a:r>
              <a:rPr lang="en-US" sz="2500" dirty="0" err="1"/>
              <a:t>apexification</a:t>
            </a:r>
            <a:r>
              <a:rPr lang="en-US" sz="2500" dirty="0"/>
              <a:t> at 2</a:t>
            </a:r>
            <a:r>
              <a:rPr lang="en-US" sz="2500" baseline="30000" dirty="0"/>
              <a:t>nd</a:t>
            </a:r>
            <a:r>
              <a:rPr lang="en-US" sz="2500" dirty="0"/>
              <a:t> visit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5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500" b="1" u="sng" dirty="0"/>
              <a:t>C] Tooth with a closed apex</a:t>
            </a:r>
          </a:p>
          <a:p>
            <a:pPr>
              <a:lnSpc>
                <a:spcPct val="90000"/>
              </a:lnSpc>
            </a:pPr>
            <a:r>
              <a:rPr lang="en-US" sz="2500" dirty="0"/>
              <a:t> No chance for revitalization</a:t>
            </a:r>
          </a:p>
          <a:p>
            <a:pPr>
              <a:lnSpc>
                <a:spcPct val="90000"/>
              </a:lnSpc>
            </a:pPr>
            <a:r>
              <a:rPr lang="en-US" sz="2500" dirty="0"/>
              <a:t>So </a:t>
            </a:r>
            <a:r>
              <a:rPr lang="en-US" sz="2500" dirty="0" err="1"/>
              <a:t>endo</a:t>
            </a:r>
            <a:r>
              <a:rPr lang="en-US" sz="2500" dirty="0"/>
              <a:t> Rx at 2 </a:t>
            </a:r>
            <a:r>
              <a:rPr lang="en-US" sz="2500" dirty="0" err="1"/>
              <a:t>nd</a:t>
            </a:r>
            <a:r>
              <a:rPr lang="en-US" sz="2500" dirty="0"/>
              <a:t> visit  after 7-10 days </a:t>
            </a:r>
          </a:p>
          <a:p>
            <a:pPr>
              <a:lnSpc>
                <a:spcPct val="90000"/>
              </a:lnSpc>
            </a:pPr>
            <a:r>
              <a:rPr lang="en-US" sz="2500" dirty="0"/>
              <a:t>Root Canal Treatment</a:t>
            </a:r>
          </a:p>
          <a:p>
            <a:pPr>
              <a:lnSpc>
                <a:spcPct val="90000"/>
              </a:lnSpc>
            </a:pPr>
            <a:endParaRPr lang="en-US" sz="2500" dirty="0"/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953294" y="4568826"/>
            <a:ext cx="9742157" cy="335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7055" tIns="58528" rIns="117055" bIns="58528"/>
          <a:lstStyle/>
          <a:p>
            <a:pPr marL="435929" indent="-435929">
              <a:lnSpc>
                <a:spcPct val="90000"/>
              </a:lnSpc>
              <a:spcBef>
                <a:spcPct val="20000"/>
              </a:spcBef>
            </a:pPr>
            <a:r>
              <a:rPr lang="en-US" sz="3100" u="sng" dirty="0"/>
              <a:t>OBTURATION VISIT</a:t>
            </a:r>
            <a:r>
              <a:rPr lang="en-US" sz="3100" dirty="0"/>
              <a:t> </a:t>
            </a:r>
          </a:p>
          <a:p>
            <a:pPr marL="435929" indent="-435929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500" dirty="0"/>
              <a:t>7-14 days after 2 </a:t>
            </a:r>
            <a:r>
              <a:rPr lang="en-US" sz="2500" dirty="0" err="1"/>
              <a:t>nd</a:t>
            </a:r>
            <a:r>
              <a:rPr lang="en-US" sz="2500" dirty="0"/>
              <a:t> visit  or when intact lamina </a:t>
            </a:r>
            <a:r>
              <a:rPr lang="en-US" sz="2500" dirty="0" err="1"/>
              <a:t>dura</a:t>
            </a:r>
            <a:r>
              <a:rPr lang="en-US" sz="2500" dirty="0"/>
              <a:t> is traced in long term ca[oh]2 therapy </a:t>
            </a:r>
          </a:p>
          <a:p>
            <a:pPr marL="435929" indent="-435929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500" dirty="0"/>
              <a:t>7-10 days after </a:t>
            </a:r>
            <a:r>
              <a:rPr lang="en-US" sz="2500" dirty="0" err="1"/>
              <a:t>replantion</a:t>
            </a:r>
            <a:r>
              <a:rPr lang="en-US" sz="2500" dirty="0"/>
              <a:t>, start Endo Rx for closed apex tooth </a:t>
            </a:r>
          </a:p>
          <a:p>
            <a:pPr marL="435929" indent="-435929">
              <a:lnSpc>
                <a:spcPct val="90000"/>
              </a:lnSpc>
              <a:spcBef>
                <a:spcPct val="20000"/>
              </a:spcBef>
            </a:pPr>
            <a:r>
              <a:rPr lang="en-US" sz="2500" dirty="0"/>
              <a:t>    - </a:t>
            </a:r>
            <a:r>
              <a:rPr lang="en-US" sz="2500" dirty="0" err="1"/>
              <a:t>Obturation</a:t>
            </a:r>
            <a:r>
              <a:rPr lang="en-US" sz="2500" dirty="0"/>
              <a:t> if no C/F, R/F  of </a:t>
            </a:r>
            <a:r>
              <a:rPr lang="en-US" sz="2500" dirty="0" err="1"/>
              <a:t>Periapical</a:t>
            </a:r>
            <a:r>
              <a:rPr lang="en-US" sz="2500" dirty="0"/>
              <a:t> </a:t>
            </a:r>
            <a:r>
              <a:rPr lang="en-US" sz="2500" dirty="0" err="1"/>
              <a:t>pathosis</a:t>
            </a:r>
            <a:endParaRPr lang="en-US" sz="2500" dirty="0"/>
          </a:p>
          <a:p>
            <a:pPr marL="435929" indent="-435929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5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100" u="sng" dirty="0">
                <a:latin typeface="Times New Roman" pitchFamily="18" charset="0"/>
              </a:rPr>
              <a:t>RESTORATIONS</a:t>
            </a:r>
            <a:r>
              <a:rPr lang="en-US" dirty="0"/>
              <a:t> 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67494" y="1903412"/>
            <a:ext cx="10967178" cy="522790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500" dirty="0">
                <a:solidFill>
                  <a:srgbClr val="0000CC"/>
                </a:solidFill>
              </a:rPr>
              <a:t>TEMPORARY RESTORATIONS :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500" dirty="0">
              <a:solidFill>
                <a:srgbClr val="0000CC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500" dirty="0" err="1"/>
              <a:t>Shd</a:t>
            </a:r>
            <a:r>
              <a:rPr lang="en-US" sz="2500" dirty="0"/>
              <a:t> be </a:t>
            </a:r>
            <a:r>
              <a:rPr lang="en-US" sz="2500" dirty="0" err="1"/>
              <a:t>atleast</a:t>
            </a:r>
            <a:r>
              <a:rPr lang="en-US" sz="2500" dirty="0"/>
              <a:t> 4mm deep to ensure good coronal seal.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/>
              <a:t>Recent materials : reinforced ZOE, acid etch comp resin &amp; GIC.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500" dirty="0">
                <a:solidFill>
                  <a:srgbClr val="0000CC"/>
                </a:solidFill>
              </a:rPr>
              <a:t>PERMANENT RESTORATIONS :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/>
              <a:t>Placed </a:t>
            </a:r>
            <a:r>
              <a:rPr lang="en-US" sz="2500" dirty="0" err="1"/>
              <a:t>immedeiately</a:t>
            </a:r>
            <a:r>
              <a:rPr lang="en-US" sz="2500" dirty="0"/>
              <a:t> after </a:t>
            </a:r>
            <a:r>
              <a:rPr lang="en-US" sz="2500" dirty="0" err="1"/>
              <a:t>obturation</a:t>
            </a:r>
            <a:r>
              <a:rPr lang="en-US" sz="2500" dirty="0"/>
              <a:t>.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/>
              <a:t>Acid etch composite resin.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500" dirty="0">
                <a:solidFill>
                  <a:srgbClr val="993300"/>
                </a:solidFill>
              </a:rPr>
              <a:t>FOLLOW UP CARE  :</a:t>
            </a:r>
          </a:p>
          <a:p>
            <a:pPr>
              <a:lnSpc>
                <a:spcPct val="170000"/>
              </a:lnSpc>
            </a:pPr>
            <a:r>
              <a:rPr lang="en-US" sz="2500" dirty="0">
                <a:solidFill>
                  <a:srgbClr val="5D1D58"/>
                </a:solidFill>
              </a:rPr>
              <a:t>Twice / yr for 3 yrs &amp; then yearly as long as possible, as late complications are common.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SCN2434"/>
          <p:cNvPicPr>
            <a:picLocks noChangeAspect="1" noChangeArrowheads="1"/>
          </p:cNvPicPr>
          <p:nvPr/>
        </p:nvPicPr>
        <p:blipFill>
          <a:blip r:embed="rId2">
            <a:lum bright="24000"/>
          </a:blip>
          <a:srcRect l="34943" t="22728" r="38458" b="16904"/>
          <a:stretch>
            <a:fillRect/>
          </a:stretch>
        </p:blipFill>
        <p:spPr bwMode="auto">
          <a:xfrm>
            <a:off x="2909294" y="348405"/>
            <a:ext cx="6096792" cy="722114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47" name="WordArt 3"/>
          <p:cNvSpPr>
            <a:spLocks noChangeArrowheads="1" noChangeShapeType="1" noTextEdit="1"/>
          </p:cNvSpPr>
          <p:nvPr/>
        </p:nvSpPr>
        <p:spPr bwMode="auto">
          <a:xfrm>
            <a:off x="2096244" y="1089224"/>
            <a:ext cx="8669652" cy="671138"/>
          </a:xfrm>
          <a:prstGeom prst="rect">
            <a:avLst/>
          </a:prstGeom>
        </p:spPr>
        <p:txBody>
          <a:bodyPr wrap="none" lIns="116248" tIns="58124" rIns="116248" bIns="5812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1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CROWN ROOT FRACTURES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96094" y="317232"/>
            <a:ext cx="10166284" cy="1320271"/>
          </a:xfrm>
        </p:spPr>
        <p:txBody>
          <a:bodyPr/>
          <a:lstStyle/>
          <a:p>
            <a:r>
              <a:rPr lang="en-US" dirty="0"/>
              <a:t>CROWN ROOT fracture: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10555" y="1848380"/>
            <a:ext cx="9177139" cy="522790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/>
              <a:t>5% of all injuries affecting permanent dentition.</a:t>
            </a:r>
          </a:p>
          <a:p>
            <a:pPr>
              <a:lnSpc>
                <a:spcPct val="90000"/>
              </a:lnSpc>
            </a:pPr>
            <a:r>
              <a:rPr lang="en-US" sz="3600" dirty="0"/>
              <a:t>Can be uncomplicated / complicated.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3600" b="1" dirty="0">
              <a:solidFill>
                <a:srgbClr val="0000CC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3600" b="1" dirty="0">
                <a:solidFill>
                  <a:schemeClr val="hlink"/>
                </a:solidFill>
              </a:rPr>
              <a:t>Clinical recognition :</a:t>
            </a:r>
          </a:p>
          <a:p>
            <a:pPr>
              <a:lnSpc>
                <a:spcPct val="90000"/>
              </a:lnSpc>
            </a:pPr>
            <a:r>
              <a:rPr lang="en-US" sz="3600" dirty="0"/>
              <a:t>Slight discomfort on moving the segment.</a:t>
            </a:r>
          </a:p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CC0099"/>
                </a:solidFill>
              </a:rPr>
              <a:t>Radiographs</a:t>
            </a:r>
            <a:r>
              <a:rPr lang="en-US" sz="3600" dirty="0"/>
              <a:t> contributes little to the clinical diagnosis.</a:t>
            </a:r>
          </a:p>
          <a:p>
            <a:pPr>
              <a:lnSpc>
                <a:spcPct val="90000"/>
              </a:lnSpc>
            </a:pPr>
            <a:endParaRPr lang="en-US" sz="3600" dirty="0"/>
          </a:p>
        </p:txBody>
      </p:sp>
      <p:pic>
        <p:nvPicPr>
          <p:cNvPr id="4" name="Picture 4" descr="DSCN61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11493" y="0"/>
            <a:ext cx="3010695" cy="36014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28484" y="176036"/>
            <a:ext cx="9333894" cy="968199"/>
          </a:xfrm>
        </p:spPr>
        <p:txBody>
          <a:bodyPr/>
          <a:lstStyle/>
          <a:p>
            <a:r>
              <a:rPr lang="en-US" sz="4100" u="sng" dirty="0">
                <a:solidFill>
                  <a:srgbClr val="0000CC"/>
                </a:solidFill>
                <a:latin typeface="Times New Roman" pitchFamily="18" charset="0"/>
              </a:rPr>
              <a:t>CROWN –ROOT FRACTURES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931665" y="1584325"/>
            <a:ext cx="10232429" cy="4224867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None/>
            </a:pPr>
            <a:endParaRPr lang="en-US" sz="2500" dirty="0"/>
          </a:p>
          <a:p>
            <a:pPr>
              <a:buFontTx/>
              <a:buNone/>
            </a:pPr>
            <a:r>
              <a:rPr lang="en-US" sz="2500" u="sng" dirty="0">
                <a:solidFill>
                  <a:srgbClr val="CC0099"/>
                </a:solidFill>
              </a:rPr>
              <a:t>EMERGENCY TREATMENT</a:t>
            </a:r>
          </a:p>
          <a:p>
            <a:r>
              <a:rPr lang="en-US" sz="2500" dirty="0"/>
              <a:t>Stabilization of coronal fragment with an acid etch/resin splint</a:t>
            </a:r>
          </a:p>
          <a:p>
            <a:r>
              <a:rPr lang="en-US" sz="2500" dirty="0"/>
              <a:t>Multiple uncomplicated fracture in premolar and molar region - removal of loose fragments and coverage of exposed </a:t>
            </a:r>
            <a:r>
              <a:rPr lang="en-US" sz="2500" dirty="0" err="1"/>
              <a:t>supragingival</a:t>
            </a:r>
            <a:r>
              <a:rPr lang="en-US" sz="2500" dirty="0"/>
              <a:t> dentin with GIC</a:t>
            </a:r>
          </a:p>
          <a:p>
            <a:pPr>
              <a:buFontTx/>
              <a:buNone/>
            </a:pPr>
            <a:endParaRPr lang="en-US" sz="2500" dirty="0"/>
          </a:p>
          <a:p>
            <a:pPr>
              <a:buFontTx/>
              <a:buNone/>
            </a:pPr>
            <a:r>
              <a:rPr lang="en-US" sz="2500" u="sng" dirty="0">
                <a:solidFill>
                  <a:srgbClr val="CC0099"/>
                </a:solidFill>
              </a:rPr>
              <a:t>DEFINITIVE TREATMENT</a:t>
            </a:r>
          </a:p>
          <a:p>
            <a:r>
              <a:rPr lang="en-US" sz="2500" dirty="0"/>
              <a:t>Level of fracture determines the type of therapy</a:t>
            </a:r>
          </a:p>
          <a:p>
            <a:pPr>
              <a:buFontTx/>
              <a:buNone/>
            </a:pPr>
            <a:endParaRPr lang="en-US" sz="2500" dirty="0"/>
          </a:p>
          <a:p>
            <a:pPr>
              <a:buFontTx/>
              <a:buNone/>
            </a:pPr>
            <a:r>
              <a:rPr lang="en-US" sz="2500" dirty="0"/>
              <a:t>      </a:t>
            </a:r>
          </a:p>
          <a:p>
            <a:pPr>
              <a:buFontTx/>
              <a:buNone/>
            </a:pPr>
            <a:r>
              <a:rPr lang="en-US" sz="2500" u="sng" dirty="0">
                <a:solidFill>
                  <a:srgbClr val="CC0099"/>
                </a:solidFill>
              </a:rPr>
              <a:t>EXTRACTION</a:t>
            </a:r>
          </a:p>
          <a:p>
            <a:r>
              <a:rPr lang="en-US" sz="2500" dirty="0"/>
              <a:t>     Coronal fragment- more than 1/3 of the clinical root </a:t>
            </a:r>
          </a:p>
          <a:p>
            <a:r>
              <a:rPr lang="en-US" sz="2500" dirty="0"/>
              <a:t>     Fractures following  long axis of tooth </a:t>
            </a:r>
          </a:p>
          <a:p>
            <a:pPr>
              <a:buFontTx/>
              <a:buNone/>
            </a:pPr>
            <a:endParaRPr lang="en-US" sz="2500" dirty="0"/>
          </a:p>
          <a:p>
            <a:endParaRPr lang="en-US" sz="2500" dirty="0"/>
          </a:p>
        </p:txBody>
      </p:sp>
      <p:pic>
        <p:nvPicPr>
          <p:cNvPr id="33796" name="Picture 4" descr="Picture22"/>
          <p:cNvPicPr>
            <a:picLocks noChangeAspect="1" noChangeArrowheads="1"/>
          </p:cNvPicPr>
          <p:nvPr/>
        </p:nvPicPr>
        <p:blipFill>
          <a:blip r:embed="rId2"/>
          <a:srcRect l="1689" b="1042"/>
          <a:stretch>
            <a:fillRect/>
          </a:stretch>
        </p:blipFill>
        <p:spPr bwMode="auto">
          <a:xfrm>
            <a:off x="10144788" y="286059"/>
            <a:ext cx="1757654" cy="209042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3797" name="Picture 5" descr="DSC_06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2294" y="6399212"/>
            <a:ext cx="2070365" cy="132027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8" name="Picture 6" descr="DSC_06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02094" y="6323012"/>
            <a:ext cx="1759810" cy="141379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9" name="Picture 7" descr="DSCN2407"/>
          <p:cNvPicPr>
            <a:picLocks noChangeAspect="1" noChangeArrowheads="1"/>
          </p:cNvPicPr>
          <p:nvPr/>
        </p:nvPicPr>
        <p:blipFill>
          <a:blip r:embed="rId5" cstate="print"/>
          <a:srcRect l="3828" t="19211" r="10062" b="1480"/>
          <a:stretch>
            <a:fillRect/>
          </a:stretch>
        </p:blipFill>
        <p:spPr bwMode="auto">
          <a:xfrm>
            <a:off x="8488495" y="3784777"/>
            <a:ext cx="3623138" cy="2128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517591" y="704145"/>
            <a:ext cx="11179969" cy="5237074"/>
          </a:xfrm>
        </p:spPr>
        <p:txBody>
          <a:bodyPr/>
          <a:lstStyle/>
          <a:p>
            <a:pPr>
              <a:buFontTx/>
              <a:buNone/>
            </a:pPr>
            <a:r>
              <a:rPr lang="en-US" sz="3100" u="sng" dirty="0">
                <a:solidFill>
                  <a:schemeClr val="accent2"/>
                </a:solidFill>
                <a:latin typeface="Times New Roman" pitchFamily="18" charset="0"/>
              </a:rPr>
              <a:t>REMOVAL OF CORONAL FRAGMENT AND SUPRA GINGIVAL RESTORATION</a:t>
            </a:r>
          </a:p>
          <a:p>
            <a:pPr>
              <a:buFontTx/>
              <a:buNone/>
            </a:pPr>
            <a:r>
              <a:rPr lang="en-US" sz="2500" u="sng" dirty="0">
                <a:solidFill>
                  <a:srgbClr val="993300"/>
                </a:solidFill>
              </a:rPr>
              <a:t>PRINCIPLE</a:t>
            </a:r>
          </a:p>
          <a:p>
            <a:r>
              <a:rPr lang="en-US" sz="2500" dirty="0"/>
              <a:t>To allow gingival healing, then coronal portion restored</a:t>
            </a:r>
          </a:p>
          <a:p>
            <a:endParaRPr lang="en-US" sz="2500" dirty="0"/>
          </a:p>
          <a:p>
            <a:pPr>
              <a:buFontTx/>
              <a:buNone/>
            </a:pPr>
            <a:endParaRPr lang="en-US" sz="2500" dirty="0"/>
          </a:p>
        </p:txBody>
      </p:sp>
      <p:pic>
        <p:nvPicPr>
          <p:cNvPr id="35843" name="Picture 3" descr="DSCN2407"/>
          <p:cNvPicPr>
            <a:picLocks noChangeAspect="1" noChangeArrowheads="1"/>
          </p:cNvPicPr>
          <p:nvPr/>
        </p:nvPicPr>
        <p:blipFill>
          <a:blip r:embed="rId3" cstate="print"/>
          <a:srcRect l="3828" t="18323" r="10062" b="2368"/>
          <a:stretch>
            <a:fillRect/>
          </a:stretch>
        </p:blipFill>
        <p:spPr bwMode="auto">
          <a:xfrm>
            <a:off x="621110" y="2952273"/>
            <a:ext cx="5072393" cy="320899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5844" name="Picture 4" descr="DSCN2408"/>
          <p:cNvPicPr>
            <a:picLocks noChangeAspect="1" noChangeArrowheads="1"/>
          </p:cNvPicPr>
          <p:nvPr/>
        </p:nvPicPr>
        <p:blipFill>
          <a:blip r:embed="rId4" cstate="print"/>
          <a:srcRect l="22472" t="7375" r="8286" b="3108"/>
          <a:stretch>
            <a:fillRect/>
          </a:stretch>
        </p:blipFill>
        <p:spPr bwMode="auto">
          <a:xfrm>
            <a:off x="6363494" y="2741612"/>
            <a:ext cx="4347766" cy="299261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5845" name="Picture 5" descr="DSCN2409"/>
          <p:cNvPicPr>
            <a:picLocks noChangeAspect="1" noChangeArrowheads="1"/>
          </p:cNvPicPr>
          <p:nvPr/>
        </p:nvPicPr>
        <p:blipFill>
          <a:blip r:embed="rId5" cstate="print"/>
          <a:srcRect l="18919" t="33148" r="12724" b="26337"/>
          <a:stretch>
            <a:fillRect/>
          </a:stretch>
        </p:blipFill>
        <p:spPr bwMode="auto">
          <a:xfrm>
            <a:off x="6314612" y="5809192"/>
            <a:ext cx="4658321" cy="202441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idx="1"/>
          </p:nvPr>
        </p:nvSpPr>
        <p:spPr>
          <a:xfrm>
            <a:off x="931664" y="352072"/>
            <a:ext cx="10156230" cy="4224867"/>
          </a:xfrm>
        </p:spPr>
        <p:txBody>
          <a:bodyPr/>
          <a:lstStyle/>
          <a:p>
            <a:pPr>
              <a:buFontTx/>
              <a:buNone/>
            </a:pPr>
            <a:r>
              <a:rPr lang="en-US" sz="3100" u="sng" dirty="0">
                <a:solidFill>
                  <a:srgbClr val="0000CC"/>
                </a:solidFill>
                <a:latin typeface="Times New Roman" pitchFamily="18" charset="0"/>
              </a:rPr>
              <a:t>REATTACHMENT OF INCISAL FRAGMENT OF CROWN – ROOT FRACTURED  TOOTH</a:t>
            </a:r>
          </a:p>
          <a:p>
            <a:endParaRPr lang="en-US" sz="2500" dirty="0">
              <a:solidFill>
                <a:srgbClr val="0000CC"/>
              </a:solidFill>
            </a:endParaRPr>
          </a:p>
          <a:p>
            <a:r>
              <a:rPr lang="en-US" sz="2500" dirty="0"/>
              <a:t>Good </a:t>
            </a:r>
            <a:r>
              <a:rPr lang="en-US" sz="2500" dirty="0" err="1"/>
              <a:t>pulpal</a:t>
            </a:r>
            <a:r>
              <a:rPr lang="en-US" sz="2500" dirty="0"/>
              <a:t> response</a:t>
            </a:r>
          </a:p>
          <a:p>
            <a:r>
              <a:rPr lang="en-US" sz="2500" dirty="0"/>
              <a:t>Frequent </a:t>
            </a:r>
            <a:r>
              <a:rPr lang="en-US" sz="2500" dirty="0" err="1"/>
              <a:t>refracture</a:t>
            </a:r>
            <a:r>
              <a:rPr lang="en-US" sz="2500" dirty="0"/>
              <a:t> of reattached fragment/loss of composite resin build </a:t>
            </a:r>
          </a:p>
          <a:p>
            <a:pPr>
              <a:buFontTx/>
              <a:buNone/>
            </a:pPr>
            <a:endParaRPr lang="en-US" sz="2500" dirty="0"/>
          </a:p>
        </p:txBody>
      </p:sp>
      <p:pic>
        <p:nvPicPr>
          <p:cNvPr id="36867" name="Picture 3" descr="DSCN2382"/>
          <p:cNvPicPr>
            <a:picLocks noChangeAspect="1" noChangeArrowheads="1"/>
          </p:cNvPicPr>
          <p:nvPr/>
        </p:nvPicPr>
        <p:blipFill>
          <a:blip r:embed="rId2" cstate="print"/>
          <a:srcRect l="23331" t="13353" r="3835"/>
          <a:stretch>
            <a:fillRect/>
          </a:stretch>
        </p:blipFill>
        <p:spPr bwMode="auto">
          <a:xfrm>
            <a:off x="3623138" y="2926601"/>
            <a:ext cx="6004058" cy="455493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C6C7E-85E9-4381-8ACD-37BD624D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Immature  teeth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ED4B7-908A-4BDB-A01C-97EA5CBD6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166" y="2689511"/>
            <a:ext cx="11237856" cy="37477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34" dirty="0"/>
              <a:t>A non vital immature teeth present a number of </a:t>
            </a:r>
            <a:r>
              <a:rPr lang="en-US" sz="1834" dirty="0">
                <a:solidFill>
                  <a:srgbClr val="FF0000"/>
                </a:solidFill>
              </a:rPr>
              <a:t>difficulties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FF0000"/>
                </a:solidFill>
              </a:rPr>
              <a:t>     </a:t>
            </a:r>
            <a:r>
              <a:rPr lang="en-US" sz="1834" dirty="0"/>
              <a:t>for adequate endodontic therapy. </a:t>
            </a:r>
          </a:p>
          <a:p>
            <a:pPr>
              <a:lnSpc>
                <a:spcPct val="150000"/>
              </a:lnSpc>
            </a:pPr>
            <a:r>
              <a:rPr lang="en-US" sz="1834" dirty="0"/>
              <a:t>The canal </a:t>
            </a:r>
            <a:r>
              <a:rPr lang="en-US" sz="1834" dirty="0">
                <a:solidFill>
                  <a:srgbClr val="FF0000"/>
                </a:solidFill>
              </a:rPr>
              <a:t>wider</a:t>
            </a:r>
            <a:r>
              <a:rPr lang="en-US" sz="1834" dirty="0"/>
              <a:t> apically than coronally</a:t>
            </a:r>
          </a:p>
          <a:p>
            <a:pPr>
              <a:lnSpc>
                <a:spcPct val="150000"/>
              </a:lnSpc>
            </a:pPr>
            <a:r>
              <a:rPr lang="en-US" sz="1834" dirty="0"/>
              <a:t>Lack of </a:t>
            </a:r>
            <a:r>
              <a:rPr lang="en-US" sz="1834" dirty="0">
                <a:solidFill>
                  <a:srgbClr val="FF0000"/>
                </a:solidFill>
              </a:rPr>
              <a:t>apical stop </a:t>
            </a:r>
            <a:r>
              <a:rPr lang="en-US" sz="1834" dirty="0"/>
              <a:t>and </a:t>
            </a:r>
          </a:p>
          <a:p>
            <a:pPr>
              <a:lnSpc>
                <a:spcPct val="150000"/>
              </a:lnSpc>
            </a:pPr>
            <a:r>
              <a:rPr lang="en-US" sz="1834" dirty="0"/>
              <a:t>Susceptible to </a:t>
            </a:r>
            <a:r>
              <a:rPr lang="en-US" sz="1834" dirty="0">
                <a:solidFill>
                  <a:srgbClr val="FF0000"/>
                </a:solidFill>
              </a:rPr>
              <a:t>leakage</a:t>
            </a:r>
            <a:r>
              <a:rPr lang="en-US" sz="1834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1834" dirty="0"/>
              <a:t>Weak walls is more susceptible to </a:t>
            </a:r>
            <a:r>
              <a:rPr lang="en-US" sz="1834" dirty="0">
                <a:solidFill>
                  <a:srgbClr val="FF0000"/>
                </a:solidFill>
              </a:rPr>
              <a:t>fracture</a:t>
            </a:r>
            <a:endParaRPr lang="en-IN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1713F47-1B52-42A9-80DD-559CCBDAB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4671" y="2508260"/>
            <a:ext cx="4173507" cy="4795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4465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1035183" y="528108"/>
            <a:ext cx="10052712" cy="5237074"/>
          </a:xfrm>
        </p:spPr>
        <p:txBody>
          <a:bodyPr/>
          <a:lstStyle/>
          <a:p>
            <a:pPr>
              <a:buFontTx/>
              <a:buNone/>
            </a:pPr>
            <a:r>
              <a:rPr lang="en-US" sz="3100" u="sng" dirty="0">
                <a:solidFill>
                  <a:srgbClr val="0000CC"/>
                </a:solidFill>
                <a:latin typeface="Times New Roman" pitchFamily="18" charset="0"/>
              </a:rPr>
              <a:t>SURGICAL EXPOSURE OF FRACTURE SURFACE</a:t>
            </a:r>
          </a:p>
          <a:p>
            <a:pPr>
              <a:buFontTx/>
              <a:buNone/>
            </a:pPr>
            <a:endParaRPr lang="en-US" sz="3100" u="sng" dirty="0">
              <a:solidFill>
                <a:srgbClr val="0000CC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en-US" sz="2500" u="sng" dirty="0">
                <a:solidFill>
                  <a:srgbClr val="993300"/>
                </a:solidFill>
              </a:rPr>
              <a:t>PRINCIPLE</a:t>
            </a:r>
          </a:p>
          <a:p>
            <a:r>
              <a:rPr lang="en-US" sz="2500" dirty="0"/>
              <a:t>To convert </a:t>
            </a:r>
            <a:r>
              <a:rPr lang="en-US" sz="2500" dirty="0" err="1"/>
              <a:t>subgingival</a:t>
            </a:r>
            <a:r>
              <a:rPr lang="en-US" sz="2500" dirty="0"/>
              <a:t> fracture to a supra gingival fracture with help of </a:t>
            </a:r>
            <a:r>
              <a:rPr lang="en-US" sz="2500" dirty="0" err="1"/>
              <a:t>gingivectomy</a:t>
            </a:r>
            <a:r>
              <a:rPr lang="en-US" sz="2500" dirty="0"/>
              <a:t> and </a:t>
            </a:r>
            <a:r>
              <a:rPr lang="en-US" sz="2500" dirty="0" err="1"/>
              <a:t>osteotomy</a:t>
            </a:r>
            <a:endParaRPr lang="en-US" sz="2500" dirty="0"/>
          </a:p>
          <a:p>
            <a:pPr>
              <a:buFontTx/>
              <a:buNone/>
            </a:pPr>
            <a:endParaRPr lang="en-US" sz="2500" dirty="0"/>
          </a:p>
        </p:txBody>
      </p:sp>
      <p:pic>
        <p:nvPicPr>
          <p:cNvPr id="37891" name="Picture 3" descr="DSCN2410"/>
          <p:cNvPicPr>
            <a:picLocks noChangeAspect="1" noChangeArrowheads="1"/>
          </p:cNvPicPr>
          <p:nvPr/>
        </p:nvPicPr>
        <p:blipFill>
          <a:blip r:embed="rId2" cstate="print"/>
          <a:srcRect l="18919" t="272" r="2959"/>
          <a:stretch>
            <a:fillRect/>
          </a:stretch>
        </p:blipFill>
        <p:spPr bwMode="auto">
          <a:xfrm>
            <a:off x="1449255" y="3421702"/>
            <a:ext cx="4554802" cy="370776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2" name="Picture 4" descr="DSCN2411"/>
          <p:cNvPicPr>
            <a:picLocks noChangeAspect="1" noChangeArrowheads="1"/>
          </p:cNvPicPr>
          <p:nvPr/>
        </p:nvPicPr>
        <p:blipFill>
          <a:blip r:embed="rId3" cstate="print"/>
          <a:srcRect l="20418" t="5919" r="8563" b="2934"/>
          <a:stretch>
            <a:fillRect/>
          </a:stretch>
        </p:blipFill>
        <p:spPr bwMode="auto">
          <a:xfrm>
            <a:off x="7142758" y="3399698"/>
            <a:ext cx="4451284" cy="364174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idx="1"/>
          </p:nvPr>
        </p:nvSpPr>
        <p:spPr>
          <a:xfrm>
            <a:off x="621111" y="1144235"/>
            <a:ext cx="10390584" cy="5237074"/>
          </a:xfrm>
        </p:spPr>
        <p:txBody>
          <a:bodyPr/>
          <a:lstStyle/>
          <a:p>
            <a:r>
              <a:rPr lang="en-US" sz="2500" dirty="0"/>
              <a:t>Treatment time is </a:t>
            </a:r>
            <a:r>
              <a:rPr lang="en-US" sz="2500" dirty="0" err="1"/>
              <a:t>short,but</a:t>
            </a:r>
            <a:r>
              <a:rPr lang="en-US" sz="2500" dirty="0"/>
              <a:t> after </a:t>
            </a:r>
            <a:r>
              <a:rPr lang="en-US" sz="2500" dirty="0" err="1"/>
              <a:t>gingivectomy</a:t>
            </a:r>
            <a:r>
              <a:rPr lang="en-US" sz="2500" dirty="0"/>
              <a:t> - pathologic lingual pocket n inflammation of the surrounding </a:t>
            </a:r>
            <a:r>
              <a:rPr lang="en-US" sz="2500" dirty="0" err="1"/>
              <a:t>gingiva</a:t>
            </a:r>
            <a:r>
              <a:rPr lang="en-US" sz="2500" dirty="0"/>
              <a:t> </a:t>
            </a:r>
          </a:p>
          <a:p>
            <a:pPr>
              <a:buFontTx/>
              <a:buNone/>
            </a:pPr>
            <a:endParaRPr lang="en-US" sz="2500" dirty="0"/>
          </a:p>
          <a:p>
            <a:r>
              <a:rPr lang="en-US" sz="2500" dirty="0"/>
              <a:t>After some years - facial migration of the restored teeth (approx 0.5mm /5yr)</a:t>
            </a:r>
          </a:p>
          <a:p>
            <a:pPr>
              <a:buFontTx/>
              <a:buNone/>
            </a:pPr>
            <a:endParaRPr lang="en-US" sz="2500" dirty="0"/>
          </a:p>
        </p:txBody>
      </p:sp>
      <p:pic>
        <p:nvPicPr>
          <p:cNvPr id="38915" name="Picture 3" descr="DSCN2412"/>
          <p:cNvPicPr>
            <a:picLocks noChangeAspect="1" noChangeArrowheads="1"/>
          </p:cNvPicPr>
          <p:nvPr/>
        </p:nvPicPr>
        <p:blipFill>
          <a:blip r:embed="rId2" cstate="print"/>
          <a:srcRect l="3828" t="22762" r="7397" b="32256"/>
          <a:stretch>
            <a:fillRect/>
          </a:stretch>
        </p:blipFill>
        <p:spPr bwMode="auto">
          <a:xfrm>
            <a:off x="2173883" y="3696759"/>
            <a:ext cx="9109605" cy="329701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191294" y="352072"/>
            <a:ext cx="11920339" cy="5853201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3600" b="1" u="sng" dirty="0">
                <a:solidFill>
                  <a:srgbClr val="0000CC"/>
                </a:solidFill>
                <a:latin typeface="Times New Roman" pitchFamily="18" charset="0"/>
              </a:rPr>
              <a:t>ORTHODONTIC EXTRUSION OF APICAL FRAGMENT</a:t>
            </a:r>
          </a:p>
          <a:p>
            <a:pPr>
              <a:lnSpc>
                <a:spcPct val="80000"/>
              </a:lnSpc>
            </a:pPr>
            <a:r>
              <a:rPr lang="en-US" sz="2500" dirty="0"/>
              <a:t>1973 by </a:t>
            </a:r>
            <a:r>
              <a:rPr lang="en-US" sz="2500" dirty="0">
                <a:solidFill>
                  <a:srgbClr val="669900"/>
                </a:solidFill>
              </a:rPr>
              <a:t>HEITHERSAY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500" u="sng" dirty="0">
                <a:solidFill>
                  <a:srgbClr val="993300"/>
                </a:solidFill>
              </a:rPr>
              <a:t>PRINCIPLE</a:t>
            </a:r>
          </a:p>
          <a:p>
            <a:pPr>
              <a:lnSpc>
                <a:spcPct val="80000"/>
              </a:lnSpc>
            </a:pPr>
            <a:r>
              <a:rPr lang="en-US" sz="2500" dirty="0"/>
              <a:t>To move the fracture - </a:t>
            </a:r>
            <a:r>
              <a:rPr lang="en-US" sz="2500" dirty="0" err="1"/>
              <a:t>supragingival</a:t>
            </a:r>
            <a:r>
              <a:rPr lang="en-US" sz="2500" dirty="0"/>
              <a:t> position </a:t>
            </a:r>
            <a:r>
              <a:rPr lang="en-US" sz="2500" dirty="0" err="1"/>
              <a:t>orthodontically</a:t>
            </a:r>
            <a:endParaRPr lang="en-US" sz="2500" dirty="0"/>
          </a:p>
          <a:p>
            <a:pPr>
              <a:lnSpc>
                <a:spcPct val="80000"/>
              </a:lnSpc>
              <a:buFontTx/>
              <a:buNone/>
            </a:pPr>
            <a:endParaRPr lang="en-US" sz="25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500" u="sng" dirty="0">
                <a:solidFill>
                  <a:srgbClr val="993300"/>
                </a:solidFill>
              </a:rPr>
              <a:t>PROCEDURE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500" u="sng" dirty="0">
                <a:solidFill>
                  <a:srgbClr val="669900"/>
                </a:solidFill>
              </a:rPr>
              <a:t>Teeth With Complete Root Formation</a:t>
            </a:r>
          </a:p>
          <a:p>
            <a:pPr>
              <a:lnSpc>
                <a:spcPct val="80000"/>
              </a:lnSpc>
            </a:pPr>
            <a:r>
              <a:rPr lang="en-US" sz="2500" dirty="0"/>
              <a:t>Loose fragments are removed, pulp extirpated, canal enlarged, filled with GP</a:t>
            </a:r>
          </a:p>
          <a:p>
            <a:pPr>
              <a:lnSpc>
                <a:spcPct val="80000"/>
              </a:lnSpc>
            </a:pPr>
            <a:r>
              <a:rPr lang="en-US" sz="2500" dirty="0"/>
              <a:t>Orthodontic extrusion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5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500" u="sng" dirty="0">
                <a:solidFill>
                  <a:srgbClr val="669900"/>
                </a:solidFill>
              </a:rPr>
              <a:t>Teeth With Incomplete Root Formation</a:t>
            </a:r>
          </a:p>
          <a:p>
            <a:pPr>
              <a:lnSpc>
                <a:spcPct val="80000"/>
              </a:lnSpc>
            </a:pPr>
            <a:r>
              <a:rPr lang="en-US" sz="2500" dirty="0"/>
              <a:t>Pulp Capping/</a:t>
            </a:r>
            <a:r>
              <a:rPr lang="en-US" sz="2500" dirty="0" err="1"/>
              <a:t>Pulpotomy</a:t>
            </a:r>
            <a:r>
              <a:rPr lang="en-US" sz="2500" dirty="0"/>
              <a:t> - Orthodontic traction  </a:t>
            </a:r>
          </a:p>
        </p:txBody>
      </p:sp>
      <p:pic>
        <p:nvPicPr>
          <p:cNvPr id="39939" name="Picture 3" descr="scan0039"/>
          <p:cNvPicPr>
            <a:picLocks noChangeAspect="1" noChangeArrowheads="1"/>
          </p:cNvPicPr>
          <p:nvPr/>
        </p:nvPicPr>
        <p:blipFill>
          <a:blip r:embed="rId2"/>
          <a:srcRect l="16077" t="8647" b="39473"/>
          <a:stretch>
            <a:fillRect/>
          </a:stretch>
        </p:blipFill>
        <p:spPr bwMode="auto">
          <a:xfrm>
            <a:off x="7970904" y="5785355"/>
            <a:ext cx="3416102" cy="187221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9940" name="Picture 4" descr="DSCN2413"/>
          <p:cNvPicPr>
            <a:picLocks noChangeAspect="1" noChangeArrowheads="1"/>
          </p:cNvPicPr>
          <p:nvPr/>
        </p:nvPicPr>
        <p:blipFill>
          <a:blip r:embed="rId3" cstate="print"/>
          <a:srcRect l="8310" t="16904" r="8310" b="2699"/>
          <a:stretch>
            <a:fillRect/>
          </a:stretch>
        </p:blipFill>
        <p:spPr bwMode="auto">
          <a:xfrm>
            <a:off x="3105547" y="5482792"/>
            <a:ext cx="3823705" cy="235081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idx="1"/>
          </p:nvPr>
        </p:nvSpPr>
        <p:spPr>
          <a:xfrm>
            <a:off x="517591" y="704145"/>
            <a:ext cx="11801079" cy="5237074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u="sng" dirty="0">
                <a:solidFill>
                  <a:srgbClr val="0000CC"/>
                </a:solidFill>
                <a:latin typeface="Times New Roman" pitchFamily="18" charset="0"/>
              </a:rPr>
              <a:t>SURGICAL EXTRUSION OF APICAL FRAGMENT</a:t>
            </a:r>
          </a:p>
          <a:p>
            <a:pPr>
              <a:buFontTx/>
              <a:buNone/>
            </a:pPr>
            <a:endParaRPr lang="en-US" sz="2500" dirty="0"/>
          </a:p>
          <a:p>
            <a:pPr>
              <a:buFontTx/>
              <a:buNone/>
            </a:pPr>
            <a:r>
              <a:rPr lang="en-US" sz="2500" u="sng" dirty="0">
                <a:solidFill>
                  <a:srgbClr val="993300"/>
                </a:solidFill>
              </a:rPr>
              <a:t>PRINCIPLE</a:t>
            </a:r>
          </a:p>
          <a:p>
            <a:r>
              <a:rPr lang="en-US" sz="2500" dirty="0"/>
              <a:t>To surgically move the fracture to a </a:t>
            </a:r>
            <a:r>
              <a:rPr lang="en-US" sz="2500" dirty="0" err="1"/>
              <a:t>supragingival</a:t>
            </a:r>
            <a:r>
              <a:rPr lang="en-US" sz="2500" dirty="0"/>
              <a:t> position</a:t>
            </a:r>
          </a:p>
          <a:p>
            <a:pPr>
              <a:buFontTx/>
              <a:buNone/>
            </a:pPr>
            <a:endParaRPr lang="en-US" sz="2500" dirty="0"/>
          </a:p>
          <a:p>
            <a:pPr>
              <a:buFontTx/>
              <a:buNone/>
            </a:pPr>
            <a:r>
              <a:rPr lang="en-US" sz="2500" u="sng" dirty="0">
                <a:solidFill>
                  <a:srgbClr val="993300"/>
                </a:solidFill>
              </a:rPr>
              <a:t>PROCEDURE</a:t>
            </a:r>
          </a:p>
          <a:p>
            <a:pPr>
              <a:buFontTx/>
              <a:buNone/>
            </a:pPr>
            <a:endParaRPr lang="en-US" sz="2500" u="sng" dirty="0">
              <a:solidFill>
                <a:srgbClr val="993300"/>
              </a:solidFill>
            </a:endParaRPr>
          </a:p>
        </p:txBody>
      </p:sp>
      <p:pic>
        <p:nvPicPr>
          <p:cNvPr id="43011" name="Picture 3" descr="DSCN2415"/>
          <p:cNvPicPr>
            <a:picLocks noChangeAspect="1" noChangeArrowheads="1"/>
          </p:cNvPicPr>
          <p:nvPr/>
        </p:nvPicPr>
        <p:blipFill>
          <a:blip r:embed="rId2" cstate="print"/>
          <a:srcRect l="7350" t="8522" r="12677"/>
          <a:stretch>
            <a:fillRect/>
          </a:stretch>
        </p:blipFill>
        <p:spPr bwMode="auto">
          <a:xfrm>
            <a:off x="4140729" y="3960812"/>
            <a:ext cx="6337565" cy="369675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SCN2463"/>
          <p:cNvPicPr>
            <a:picLocks noChangeAspect="1" noChangeArrowheads="1"/>
          </p:cNvPicPr>
          <p:nvPr/>
        </p:nvPicPr>
        <p:blipFill>
          <a:blip r:embed="rId2" cstate="print"/>
          <a:srcRect l="22194" t="7103" r="11226" b="6487"/>
          <a:stretch>
            <a:fillRect/>
          </a:stretch>
        </p:blipFill>
        <p:spPr bwMode="auto">
          <a:xfrm>
            <a:off x="1552773" y="3608740"/>
            <a:ext cx="3519620" cy="281657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5" name="Picture 3" descr="DSCN2464"/>
          <p:cNvPicPr>
            <a:picLocks noChangeAspect="1" noChangeArrowheads="1"/>
          </p:cNvPicPr>
          <p:nvPr/>
        </p:nvPicPr>
        <p:blipFill>
          <a:blip r:embed="rId3" cstate="print"/>
          <a:srcRect l="15091" t="11221" r="19217" b="4735"/>
          <a:stretch>
            <a:fillRect/>
          </a:stretch>
        </p:blipFill>
        <p:spPr bwMode="auto">
          <a:xfrm>
            <a:off x="7246276" y="3696758"/>
            <a:ext cx="3623138" cy="281657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6" name="Picture 4" descr="DSCN2462"/>
          <p:cNvPicPr>
            <a:picLocks noChangeAspect="1" noChangeArrowheads="1"/>
          </p:cNvPicPr>
          <p:nvPr/>
        </p:nvPicPr>
        <p:blipFill>
          <a:blip r:embed="rId4" cstate="print"/>
          <a:srcRect l="16257" t="6190" r="11836" b="2664"/>
          <a:stretch>
            <a:fillRect/>
          </a:stretch>
        </p:blipFill>
        <p:spPr bwMode="auto">
          <a:xfrm>
            <a:off x="7246276" y="440090"/>
            <a:ext cx="3623138" cy="272856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7" name="Picture 5" descr="DSCN2460"/>
          <p:cNvPicPr>
            <a:picLocks noChangeAspect="1" noChangeArrowheads="1"/>
          </p:cNvPicPr>
          <p:nvPr/>
        </p:nvPicPr>
        <p:blipFill>
          <a:blip r:embed="rId5" cstate="print"/>
          <a:srcRect l="18033" t="9741" r="13612" b="2663"/>
          <a:stretch>
            <a:fillRect/>
          </a:stretch>
        </p:blipFill>
        <p:spPr bwMode="auto">
          <a:xfrm>
            <a:off x="1552773" y="440090"/>
            <a:ext cx="3519620" cy="274322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38" name="Rectangle 6"/>
          <p:cNvSpPr>
            <a:spLocks noGrp="1" noChangeArrowheads="1"/>
          </p:cNvSpPr>
          <p:nvPr>
            <p:ph idx="1"/>
          </p:nvPr>
        </p:nvSpPr>
        <p:spPr>
          <a:xfrm>
            <a:off x="2587956" y="6601354"/>
            <a:ext cx="10455342" cy="4224867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z="2300" b="1" u="sng" dirty="0">
                <a:solidFill>
                  <a:schemeClr val="bg1"/>
                </a:solidFill>
              </a:rPr>
              <a:t>PROGNOSIS</a:t>
            </a:r>
          </a:p>
          <a:p>
            <a:r>
              <a:rPr lang="en-US" sz="2300" dirty="0" err="1"/>
              <a:t>Upto</a:t>
            </a:r>
            <a:r>
              <a:rPr lang="en-US" sz="2300" dirty="0"/>
              <a:t> 5yr - either  no / slight root </a:t>
            </a:r>
            <a:r>
              <a:rPr lang="en-US" sz="2300" dirty="0" err="1"/>
              <a:t>resorption</a:t>
            </a:r>
            <a:endParaRPr lang="en-US" sz="2300" dirty="0"/>
          </a:p>
          <a:p>
            <a:r>
              <a:rPr lang="en-US" sz="2300" dirty="0"/>
              <a:t>Safe and rapid - but pulp vitality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SCN2434"/>
          <p:cNvPicPr>
            <a:picLocks noChangeAspect="1" noChangeArrowheads="1"/>
          </p:cNvPicPr>
          <p:nvPr/>
        </p:nvPicPr>
        <p:blipFill>
          <a:blip r:embed="rId2"/>
          <a:srcRect l="64186" t="21579" r="8711" b="16869"/>
          <a:stretch>
            <a:fillRect/>
          </a:stretch>
        </p:blipFill>
        <p:spPr bwMode="auto">
          <a:xfrm>
            <a:off x="2587956" y="88018"/>
            <a:ext cx="7453313" cy="7833607"/>
          </a:xfrm>
          <a:prstGeom prst="rect">
            <a:avLst/>
          </a:prstGeom>
          <a:noFill/>
        </p:spPr>
      </p:pic>
      <p:sp>
        <p:nvSpPr>
          <p:cNvPr id="45059" name="WordArt 3"/>
          <p:cNvSpPr>
            <a:spLocks noChangeArrowheads="1" noChangeShapeType="1" noTextEdit="1"/>
          </p:cNvSpPr>
          <p:nvPr/>
        </p:nvSpPr>
        <p:spPr bwMode="auto">
          <a:xfrm>
            <a:off x="3519620" y="792162"/>
            <a:ext cx="5693503" cy="880181"/>
          </a:xfrm>
          <a:prstGeom prst="rect">
            <a:avLst/>
          </a:prstGeom>
        </p:spPr>
        <p:txBody>
          <a:bodyPr wrap="none" lIns="116248" tIns="58124" rIns="116248" bIns="5812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Weltron Urban"/>
              </a:rPr>
              <a:t>Root Fracture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Grp="1" noChangeArrowheads="1"/>
          </p:cNvSpPr>
          <p:nvPr>
            <p:ph type="title"/>
          </p:nvPr>
        </p:nvSpPr>
        <p:spPr>
          <a:xfrm>
            <a:off x="414073" y="176036"/>
            <a:ext cx="11387006" cy="1320271"/>
          </a:xfrm>
        </p:spPr>
        <p:txBody>
          <a:bodyPr/>
          <a:lstStyle/>
          <a:p>
            <a:pPr eaLnBrk="1" hangingPunct="1"/>
            <a:r>
              <a:rPr lang="en-US" sz="4100" dirty="0">
                <a:solidFill>
                  <a:srgbClr val="800000"/>
                </a:solidFill>
              </a:rPr>
              <a:t>Root fracture</a:t>
            </a:r>
            <a:r>
              <a:rPr lang="en-US" dirty="0"/>
              <a:t> </a:t>
            </a:r>
          </a:p>
        </p:txBody>
      </p:sp>
      <p:pic>
        <p:nvPicPr>
          <p:cNvPr id="80899" name="Picture 7" descr="DSCN622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44289" y="3110374"/>
            <a:ext cx="4240107" cy="2703915"/>
          </a:xfrm>
          <a:noFill/>
        </p:spPr>
      </p:pic>
      <p:pic>
        <p:nvPicPr>
          <p:cNvPr id="80902" name="Picture 14" descr="DSCN609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18000" contrast="18000"/>
          </a:blip>
          <a:srcRect l="11240" r="19144" b="3972"/>
          <a:stretch>
            <a:fillRect/>
          </a:stretch>
        </p:blipFill>
        <p:spPr>
          <a:xfrm>
            <a:off x="7201694" y="2453885"/>
            <a:ext cx="2833812" cy="3869127"/>
          </a:xfrm>
          <a:noFill/>
        </p:spPr>
      </p:pic>
      <p:sp>
        <p:nvSpPr>
          <p:cNvPr id="80900" name="Text Box 5"/>
          <p:cNvSpPr txBox="1">
            <a:spLocks noChangeArrowheads="1"/>
          </p:cNvSpPr>
          <p:nvPr/>
        </p:nvSpPr>
        <p:spPr bwMode="auto">
          <a:xfrm>
            <a:off x="237230" y="1575157"/>
            <a:ext cx="11977922" cy="47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6248" tIns="58124" rIns="116248" bIns="58124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dirty="0"/>
          </a:p>
        </p:txBody>
      </p:sp>
      <p:sp>
        <p:nvSpPr>
          <p:cNvPr id="80901" name="Text Box 6"/>
          <p:cNvSpPr txBox="1">
            <a:spLocks noChangeArrowheads="1"/>
          </p:cNvSpPr>
          <p:nvPr/>
        </p:nvSpPr>
        <p:spPr bwMode="auto">
          <a:xfrm>
            <a:off x="1449255" y="1444963"/>
            <a:ext cx="12422188" cy="227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6248" tIns="58124" rIns="116248" bIns="58124">
            <a:spAutoFit/>
          </a:bodyPr>
          <a:lstStyle/>
          <a:p>
            <a:pPr eaLnBrk="0" hangingPunct="0"/>
            <a:r>
              <a:rPr lang="en-US" dirty="0"/>
              <a:t>Fracture of </a:t>
            </a:r>
            <a:r>
              <a:rPr lang="en-US" dirty="0" err="1"/>
              <a:t>cementum</a:t>
            </a:r>
            <a:r>
              <a:rPr lang="en-US" dirty="0"/>
              <a:t> and dentin involving the pulp</a:t>
            </a:r>
          </a:p>
          <a:p>
            <a:pPr eaLnBrk="0" hangingPunct="0"/>
            <a:r>
              <a:rPr lang="en-US" dirty="0"/>
              <a:t>Incidence – 0.5 -7% in permanent teeth</a:t>
            </a:r>
          </a:p>
          <a:p>
            <a:pPr eaLnBrk="0" hangingPunct="0"/>
            <a:r>
              <a:rPr lang="en-US" dirty="0"/>
              <a:t>                   2-4% in primary teeth</a:t>
            </a:r>
          </a:p>
          <a:p>
            <a:pPr eaLnBrk="0" hangingPunct="0"/>
            <a:endParaRPr lang="en-US" dirty="0"/>
          </a:p>
          <a:p>
            <a:pPr eaLnBrk="0" hangingPunct="0"/>
            <a:endParaRPr lang="en-US" dirty="0"/>
          </a:p>
          <a:p>
            <a:pPr eaLnBrk="0" hangingPunct="0"/>
            <a:endParaRPr lang="en-US" sz="2500" dirty="0"/>
          </a:p>
        </p:txBody>
      </p:sp>
      <p:sp>
        <p:nvSpPr>
          <p:cNvPr id="80903" name="Text Box 17"/>
          <p:cNvSpPr txBox="1">
            <a:spLocks noChangeArrowheads="1"/>
          </p:cNvSpPr>
          <p:nvPr/>
        </p:nvSpPr>
        <p:spPr bwMode="auto">
          <a:xfrm>
            <a:off x="517591" y="6399212"/>
            <a:ext cx="10570303" cy="825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6248" tIns="58124" rIns="116248" bIns="58124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Mechanism- Frontal impact creates a compression zones </a:t>
            </a:r>
            <a:r>
              <a:rPr lang="en-US" dirty="0" err="1"/>
              <a:t>labially</a:t>
            </a:r>
            <a:r>
              <a:rPr lang="en-US" dirty="0"/>
              <a:t> and </a:t>
            </a:r>
            <a:r>
              <a:rPr lang="en-US" dirty="0" err="1"/>
              <a:t>lingually</a:t>
            </a:r>
            <a:r>
              <a:rPr lang="en-US" dirty="0"/>
              <a:t> and the resulting shearing stress zone dictates the plane of fracture.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1109" y="369677"/>
            <a:ext cx="9834232" cy="1076536"/>
          </a:xfrm>
        </p:spPr>
        <p:txBody>
          <a:bodyPr/>
          <a:lstStyle/>
          <a:p>
            <a:r>
              <a:rPr lang="en-US" dirty="0"/>
              <a:t>Root fracture:</a:t>
            </a:r>
            <a:endParaRPr lang="en-IN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500" dirty="0"/>
              <a:t>One of the most unusual </a:t>
            </a:r>
            <a:r>
              <a:rPr lang="en-US" sz="2500" dirty="0" err="1"/>
              <a:t>sequelae</a:t>
            </a:r>
            <a:r>
              <a:rPr lang="en-US" sz="2500" dirty="0"/>
              <a:t> of traumatic teeth injury.</a:t>
            </a:r>
          </a:p>
          <a:p>
            <a:pPr>
              <a:lnSpc>
                <a:spcPct val="90000"/>
              </a:lnSpc>
            </a:pPr>
            <a:endParaRPr lang="en-US" sz="2500" dirty="0"/>
          </a:p>
          <a:p>
            <a:pPr>
              <a:lnSpc>
                <a:spcPct val="90000"/>
              </a:lnSpc>
            </a:pPr>
            <a:r>
              <a:rPr lang="en-US" sz="2500" dirty="0"/>
              <a:t>They may be vertical / horizontal. Vertical fracture are considered non salvageable and extraction may be the only option</a:t>
            </a:r>
            <a:r>
              <a:rPr lang="en-US" sz="3100" dirty="0"/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31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3100" dirty="0">
                <a:solidFill>
                  <a:srgbClr val="993300"/>
                </a:solidFill>
              </a:rPr>
              <a:t>CLINICAL FEATURES</a:t>
            </a:r>
            <a:r>
              <a:rPr lang="en-US" sz="3100" dirty="0"/>
              <a:t> 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3100" dirty="0"/>
          </a:p>
          <a:p>
            <a:pPr>
              <a:lnSpc>
                <a:spcPct val="90000"/>
              </a:lnSpc>
            </a:pPr>
            <a:r>
              <a:rPr lang="en-US" sz="2500" dirty="0"/>
              <a:t>Slightly extruded depending on the degree of dislocation.</a:t>
            </a:r>
          </a:p>
          <a:p>
            <a:pPr>
              <a:lnSpc>
                <a:spcPct val="90000"/>
              </a:lnSpc>
            </a:pPr>
            <a:r>
              <a:rPr lang="en-US" sz="2500" dirty="0"/>
              <a:t>Mobility </a:t>
            </a:r>
          </a:p>
          <a:p>
            <a:pPr>
              <a:lnSpc>
                <a:spcPct val="90000"/>
              </a:lnSpc>
            </a:pPr>
            <a:r>
              <a:rPr lang="en-US" sz="2500" dirty="0"/>
              <a:t>Sensitivity on percussion.</a:t>
            </a:r>
          </a:p>
          <a:p>
            <a:pPr>
              <a:lnSpc>
                <a:spcPct val="90000"/>
              </a:lnSpc>
            </a:pPr>
            <a:r>
              <a:rPr lang="en-US" sz="2500" dirty="0"/>
              <a:t>Bleeding emanating from the </a:t>
            </a:r>
            <a:r>
              <a:rPr lang="en-US" sz="2500" dirty="0" err="1"/>
              <a:t>sulcus</a:t>
            </a:r>
            <a:endParaRPr lang="en-US" sz="2500" dirty="0"/>
          </a:p>
          <a:p>
            <a:pPr>
              <a:lnSpc>
                <a:spcPct val="90000"/>
              </a:lnSpc>
            </a:pPr>
            <a:r>
              <a:rPr lang="en-US" sz="2500" dirty="0"/>
              <a:t>Clinical crown may get discolored  </a:t>
            </a:r>
          </a:p>
        </p:txBody>
      </p:sp>
      <p:pic>
        <p:nvPicPr>
          <p:cNvPr id="4" name="Picture 4" descr="P1010006"/>
          <p:cNvPicPr>
            <a:picLocks noChangeAspect="1" noChangeArrowheads="1"/>
          </p:cNvPicPr>
          <p:nvPr/>
        </p:nvPicPr>
        <p:blipFill>
          <a:blip r:embed="rId2"/>
          <a:srcRect l="9375" t="4167" r="50000" b="6250"/>
          <a:stretch>
            <a:fillRect/>
          </a:stretch>
        </p:blipFill>
        <p:spPr bwMode="auto">
          <a:xfrm>
            <a:off x="9420159" y="3696759"/>
            <a:ext cx="2691474" cy="37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621110" y="303211"/>
            <a:ext cx="11179969" cy="4924695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RADIOGRAPHIC FEATURES :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r>
              <a:rPr lang="en-US" sz="3100" dirty="0"/>
              <a:t>Hori fracture easily detected </a:t>
            </a:r>
            <a:r>
              <a:rPr lang="en-US" sz="3100" dirty="0" err="1"/>
              <a:t>radiographically</a:t>
            </a:r>
            <a:r>
              <a:rPr lang="en-US" sz="3100" dirty="0"/>
              <a:t>.</a:t>
            </a:r>
          </a:p>
          <a:p>
            <a:endParaRPr lang="en-US" sz="3100" dirty="0"/>
          </a:p>
          <a:p>
            <a:r>
              <a:rPr lang="en-US" sz="3100" dirty="0"/>
              <a:t>However, most intra-alveolar fracture go occur more obliquely to the long axis of the root and </a:t>
            </a:r>
            <a:r>
              <a:rPr lang="en-US" sz="3100" dirty="0" err="1"/>
              <a:t>unobscured</a:t>
            </a:r>
            <a:r>
              <a:rPr lang="en-US" sz="3100" dirty="0"/>
              <a:t> </a:t>
            </a:r>
            <a:r>
              <a:rPr lang="en-US" sz="3100" dirty="0" err="1"/>
              <a:t>radiographically</a:t>
            </a:r>
            <a:r>
              <a:rPr lang="en-US" sz="3100" dirty="0"/>
              <a:t>.</a:t>
            </a:r>
          </a:p>
          <a:p>
            <a:endParaRPr lang="en-US" sz="3100" dirty="0"/>
          </a:p>
          <a:p>
            <a:r>
              <a:rPr lang="en-US" sz="3100" dirty="0">
                <a:solidFill>
                  <a:srgbClr val="7030A0"/>
                </a:solidFill>
              </a:rPr>
              <a:t>To facilitate root detection 2 or 3 radiographs </a:t>
            </a:r>
            <a:r>
              <a:rPr lang="en-US" sz="3100" dirty="0" err="1">
                <a:solidFill>
                  <a:srgbClr val="7030A0"/>
                </a:solidFill>
              </a:rPr>
              <a:t>shd</a:t>
            </a:r>
            <a:r>
              <a:rPr lang="en-US" sz="3100" dirty="0">
                <a:solidFill>
                  <a:srgbClr val="7030A0"/>
                </a:solidFill>
              </a:rPr>
              <a:t> be exposed at varying vertical angulations.</a:t>
            </a:r>
          </a:p>
        </p:txBody>
      </p:sp>
      <p:pic>
        <p:nvPicPr>
          <p:cNvPr id="3" name="Picture 8" descr="DSCN7613"/>
          <p:cNvPicPr>
            <a:picLocks noChangeAspect="1" noChangeArrowheads="1"/>
          </p:cNvPicPr>
          <p:nvPr/>
        </p:nvPicPr>
        <p:blipFill>
          <a:blip r:embed="rId2">
            <a:lum bright="12000" contrast="42000"/>
          </a:blip>
          <a:srcRect/>
          <a:stretch>
            <a:fillRect/>
          </a:stretch>
        </p:blipFill>
        <p:spPr>
          <a:xfrm>
            <a:off x="8699846" y="5457120"/>
            <a:ext cx="3308270" cy="211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052" descr="DSCN7955"/>
          <p:cNvPicPr>
            <a:picLocks noChangeAspect="1" noChangeArrowheads="1"/>
          </p:cNvPicPr>
          <p:nvPr/>
        </p:nvPicPr>
        <p:blipFill>
          <a:blip r:embed="rId2"/>
          <a:srcRect l="4883"/>
          <a:stretch>
            <a:fillRect/>
          </a:stretch>
        </p:blipFill>
        <p:spPr bwMode="auto">
          <a:xfrm>
            <a:off x="2380919" y="1056217"/>
            <a:ext cx="3002029" cy="187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2053" descr="DSCN7956"/>
          <p:cNvPicPr>
            <a:picLocks noChangeAspect="1" noChangeArrowheads="1"/>
          </p:cNvPicPr>
          <p:nvPr/>
        </p:nvPicPr>
        <p:blipFill>
          <a:blip r:embed="rId3"/>
          <a:srcRect l="4883" t="6508" r="2339"/>
          <a:stretch>
            <a:fillRect/>
          </a:stretch>
        </p:blipFill>
        <p:spPr bwMode="auto">
          <a:xfrm>
            <a:off x="2380919" y="3344686"/>
            <a:ext cx="3002029" cy="1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2054" descr="DSCN7957"/>
          <p:cNvPicPr>
            <a:picLocks noChangeAspect="1" noChangeArrowheads="1"/>
          </p:cNvPicPr>
          <p:nvPr/>
        </p:nvPicPr>
        <p:blipFill>
          <a:blip r:embed="rId4"/>
          <a:srcRect l="9766" r="2339"/>
          <a:stretch>
            <a:fillRect/>
          </a:stretch>
        </p:blipFill>
        <p:spPr bwMode="auto">
          <a:xfrm>
            <a:off x="2380919" y="5633156"/>
            <a:ext cx="3002029" cy="202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2055" descr="DSCN7958"/>
          <p:cNvPicPr>
            <a:picLocks noChangeAspect="1" noChangeArrowheads="1"/>
          </p:cNvPicPr>
          <p:nvPr/>
        </p:nvPicPr>
        <p:blipFill>
          <a:blip r:embed="rId5" cstate="print"/>
          <a:srcRect l="9766" r="4781"/>
          <a:stretch>
            <a:fillRect/>
          </a:stretch>
        </p:blipFill>
        <p:spPr bwMode="auto">
          <a:xfrm>
            <a:off x="6314612" y="1056217"/>
            <a:ext cx="2898511" cy="184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2056" descr="DSCN7959"/>
          <p:cNvPicPr>
            <a:picLocks noChangeAspect="1" noChangeArrowheads="1"/>
          </p:cNvPicPr>
          <p:nvPr/>
        </p:nvPicPr>
        <p:blipFill>
          <a:blip r:embed="rId6"/>
          <a:srcRect l="19531"/>
          <a:stretch>
            <a:fillRect/>
          </a:stretch>
        </p:blipFill>
        <p:spPr bwMode="auto">
          <a:xfrm>
            <a:off x="6314612" y="3344686"/>
            <a:ext cx="3002029" cy="193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2057" descr="DSCN7960"/>
          <p:cNvPicPr>
            <a:picLocks noChangeAspect="1" noChangeArrowheads="1"/>
          </p:cNvPicPr>
          <p:nvPr/>
        </p:nvPicPr>
        <p:blipFill>
          <a:blip r:embed="rId7" cstate="print"/>
          <a:srcRect l="26857" t="3255"/>
          <a:stretch>
            <a:fillRect/>
          </a:stretch>
        </p:blipFill>
        <p:spPr bwMode="auto">
          <a:xfrm>
            <a:off x="6314612" y="5633156"/>
            <a:ext cx="3105547" cy="202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8" name="Text Box 2058"/>
          <p:cNvSpPr txBox="1">
            <a:spLocks noChangeArrowheads="1"/>
          </p:cNvSpPr>
          <p:nvPr/>
        </p:nvSpPr>
        <p:spPr bwMode="auto">
          <a:xfrm>
            <a:off x="1449255" y="264054"/>
            <a:ext cx="6333744" cy="47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6248" tIns="58124" rIns="116248" bIns="58124">
            <a:spAutoFit/>
          </a:bodyPr>
          <a:lstStyle/>
          <a:p>
            <a:r>
              <a:rPr lang="en-US" b="1">
                <a:solidFill>
                  <a:srgbClr val="800000"/>
                </a:solidFill>
              </a:rPr>
              <a:t>Radiographic demonstration of root fracture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D3B7AD-826D-4ABA-B86A-4B23888D8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825" y="2991455"/>
            <a:ext cx="7371869" cy="3747684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Apexification:</a:t>
            </a:r>
          </a:p>
          <a:p>
            <a:pPr>
              <a:lnSpc>
                <a:spcPct val="150000"/>
              </a:lnSpc>
            </a:pPr>
            <a:r>
              <a:rPr lang="en-IN" b="1" dirty="0"/>
              <a:t>Apexification is defined as ‘a method to induce a calcified barrier in a root with an open apex or the continued apical development of an incomplete root in teeth with necrotic pulp</a:t>
            </a:r>
          </a:p>
          <a:p>
            <a:r>
              <a:rPr lang="en-US" dirty="0"/>
              <a:t>Traditionally : </a:t>
            </a:r>
            <a:r>
              <a:rPr lang="en-US" dirty="0" err="1"/>
              <a:t>CaOH</a:t>
            </a:r>
            <a:endParaRPr lang="en-US" dirty="0"/>
          </a:p>
          <a:p>
            <a:pPr>
              <a:buNone/>
            </a:pPr>
            <a:r>
              <a:rPr lang="en-US" dirty="0"/>
              <a:t>                             MTA</a:t>
            </a:r>
          </a:p>
          <a:p>
            <a:pPr>
              <a:buNone/>
            </a:pPr>
            <a:r>
              <a:rPr lang="en-US" dirty="0"/>
              <a:t>                            CMCP</a:t>
            </a:r>
          </a:p>
          <a:p>
            <a:pPr>
              <a:buNone/>
            </a:pPr>
            <a:r>
              <a:rPr lang="en-US" dirty="0"/>
              <a:t>                        REVASCURALISATION 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IN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5F7D169-4064-4E83-B53D-D8B52CBB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8414" y="2689479"/>
            <a:ext cx="2741609" cy="3917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03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31664" y="176037"/>
            <a:ext cx="9333894" cy="1346375"/>
          </a:xfrm>
        </p:spPr>
        <p:txBody>
          <a:bodyPr/>
          <a:lstStyle/>
          <a:p>
            <a:r>
              <a:rPr lang="en-US" sz="4100" b="0" dirty="0">
                <a:solidFill>
                  <a:srgbClr val="0000CC"/>
                </a:solidFill>
                <a:latin typeface="Times New Roman" pitchFamily="18" charset="0"/>
              </a:rPr>
              <a:t>CLINICAL MANAGEMENT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828146" y="1672343"/>
            <a:ext cx="11283487" cy="6513336"/>
          </a:xfrm>
        </p:spPr>
        <p:txBody>
          <a:bodyPr/>
          <a:lstStyle/>
          <a:p>
            <a:pPr>
              <a:lnSpc>
                <a:spcPct val="140000"/>
              </a:lnSpc>
              <a:buFontTx/>
              <a:buNone/>
            </a:pPr>
            <a:r>
              <a:rPr lang="en-US" dirty="0"/>
              <a:t> </a:t>
            </a:r>
            <a:r>
              <a:rPr lang="en-US" sz="2500" dirty="0"/>
              <a:t>1</a:t>
            </a:r>
            <a:r>
              <a:rPr lang="en-US" sz="2500" dirty="0">
                <a:solidFill>
                  <a:srgbClr val="006600"/>
                </a:solidFill>
              </a:rPr>
              <a:t>. Position of the teeth after fracture </a:t>
            </a:r>
          </a:p>
          <a:p>
            <a:pPr lvl="1">
              <a:lnSpc>
                <a:spcPct val="140000"/>
              </a:lnSpc>
              <a:buFontTx/>
              <a:buNone/>
            </a:pPr>
            <a:r>
              <a:rPr lang="en-US" sz="2500" dirty="0"/>
              <a:t>    - Slightly </a:t>
            </a:r>
            <a:r>
              <a:rPr lang="en-US" sz="2500" dirty="0" err="1"/>
              <a:t>lingually</a:t>
            </a:r>
            <a:r>
              <a:rPr lang="en-US" sz="2500" dirty="0"/>
              <a:t> placed, slightly extruded 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en-US" sz="2500" dirty="0"/>
              <a:t>          - Degree of healing depends on degree of </a:t>
            </a:r>
            <a:r>
              <a:rPr lang="en-US" sz="2500" dirty="0" err="1"/>
              <a:t>Luxation</a:t>
            </a:r>
            <a:endParaRPr lang="en-US" sz="2500" dirty="0"/>
          </a:p>
          <a:p>
            <a:pPr>
              <a:lnSpc>
                <a:spcPct val="140000"/>
              </a:lnSpc>
              <a:buFontTx/>
              <a:buNone/>
            </a:pPr>
            <a:r>
              <a:rPr lang="en-US" sz="2500" dirty="0"/>
              <a:t>  2. </a:t>
            </a:r>
            <a:r>
              <a:rPr lang="en-US" sz="2500" dirty="0">
                <a:solidFill>
                  <a:srgbClr val="006600"/>
                </a:solidFill>
              </a:rPr>
              <a:t>Mobility of the coronal segment</a:t>
            </a:r>
          </a:p>
          <a:p>
            <a:pPr lvl="1">
              <a:lnSpc>
                <a:spcPct val="140000"/>
              </a:lnSpc>
            </a:pPr>
            <a:r>
              <a:rPr lang="en-US" sz="2500" dirty="0"/>
              <a:t>Related to force of impact and extent of </a:t>
            </a:r>
            <a:r>
              <a:rPr lang="en-US" sz="2500" dirty="0" err="1"/>
              <a:t>infrabony</a:t>
            </a:r>
            <a:r>
              <a:rPr lang="en-US" sz="2500" dirty="0"/>
              <a:t> support </a:t>
            </a:r>
          </a:p>
          <a:p>
            <a:pPr lvl="1">
              <a:lnSpc>
                <a:spcPct val="140000"/>
              </a:lnSpc>
            </a:pPr>
            <a:r>
              <a:rPr lang="en-US" sz="2500" dirty="0"/>
              <a:t>Splinting period of  8-10 Weeks </a:t>
            </a:r>
          </a:p>
          <a:p>
            <a:pPr lvl="1">
              <a:lnSpc>
                <a:spcPct val="140000"/>
              </a:lnSpc>
            </a:pPr>
            <a:r>
              <a:rPr lang="en-US" sz="2500" dirty="0"/>
              <a:t>Wire plus an acid etch composite splint </a:t>
            </a:r>
          </a:p>
          <a:p>
            <a:pPr lvl="1">
              <a:lnSpc>
                <a:spcPct val="140000"/>
              </a:lnSpc>
            </a:pPr>
            <a:r>
              <a:rPr lang="en-US" sz="2500" dirty="0"/>
              <a:t> Maintenance of excellent oral hygiene 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en-US" sz="2500" dirty="0"/>
              <a:t>  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idx="1"/>
          </p:nvPr>
        </p:nvSpPr>
        <p:spPr>
          <a:xfrm>
            <a:off x="1138700" y="968198"/>
            <a:ext cx="10455342" cy="5545138"/>
          </a:xfrm>
        </p:spPr>
        <p:txBody>
          <a:bodyPr/>
          <a:lstStyle/>
          <a:p>
            <a:pPr>
              <a:lnSpc>
                <a:spcPct val="130000"/>
              </a:lnSpc>
              <a:buFontTx/>
              <a:buNone/>
            </a:pPr>
            <a:r>
              <a:rPr lang="en-US" sz="2500" dirty="0"/>
              <a:t>      3. </a:t>
            </a:r>
            <a:r>
              <a:rPr lang="en-US" sz="2500" dirty="0">
                <a:solidFill>
                  <a:srgbClr val="006600"/>
                </a:solidFill>
              </a:rPr>
              <a:t>Status of the pulp</a:t>
            </a:r>
          </a:p>
          <a:p>
            <a:pPr lvl="1">
              <a:lnSpc>
                <a:spcPct val="130000"/>
              </a:lnSpc>
              <a:buFontTx/>
              <a:buNone/>
            </a:pPr>
            <a:r>
              <a:rPr lang="en-US" sz="2500" dirty="0"/>
              <a:t>      - Patient signs and symptoms are used </a:t>
            </a:r>
          </a:p>
          <a:p>
            <a:pPr lvl="1">
              <a:lnSpc>
                <a:spcPct val="130000"/>
              </a:lnSpc>
              <a:buFontTx/>
              <a:buNone/>
            </a:pPr>
            <a:r>
              <a:rPr lang="en-US" sz="2500" dirty="0"/>
              <a:t>      - Collateral circulation allows for vitality</a:t>
            </a:r>
          </a:p>
          <a:p>
            <a:pPr lvl="1">
              <a:lnSpc>
                <a:spcPct val="130000"/>
              </a:lnSpc>
              <a:buFontTx/>
              <a:buNone/>
            </a:pPr>
            <a:r>
              <a:rPr lang="en-US" sz="2500" dirty="0"/>
              <a:t>      - Pulp in the apical segment is vital in all cases</a:t>
            </a:r>
          </a:p>
          <a:p>
            <a:pPr lvl="1">
              <a:lnSpc>
                <a:spcPct val="130000"/>
              </a:lnSpc>
              <a:buFontTx/>
              <a:buNone/>
            </a:pPr>
            <a:r>
              <a:rPr lang="en-US" sz="2500" dirty="0"/>
              <a:t>      - If the apical end of the coronal segment is wide open       </a:t>
            </a:r>
          </a:p>
          <a:p>
            <a:pPr lvl="1">
              <a:lnSpc>
                <a:spcPct val="130000"/>
              </a:lnSpc>
              <a:buFontTx/>
              <a:buNone/>
            </a:pPr>
            <a:r>
              <a:rPr lang="en-US" sz="2500" dirty="0"/>
              <a:t>        Ca(OH)2 dressing given </a:t>
            </a:r>
          </a:p>
          <a:p>
            <a:pPr lvl="1">
              <a:lnSpc>
                <a:spcPct val="130000"/>
              </a:lnSpc>
              <a:buFontTx/>
              <a:buNone/>
            </a:pPr>
            <a:endParaRPr lang="en-US" sz="2500" dirty="0"/>
          </a:p>
          <a:p>
            <a:pPr>
              <a:lnSpc>
                <a:spcPct val="130000"/>
              </a:lnSpc>
              <a:buFontTx/>
              <a:buNone/>
            </a:pPr>
            <a:r>
              <a:rPr lang="en-US" sz="2500" dirty="0"/>
              <a:t>       4. </a:t>
            </a:r>
            <a:r>
              <a:rPr lang="en-US" sz="2500" dirty="0">
                <a:solidFill>
                  <a:srgbClr val="006600"/>
                </a:solidFill>
              </a:rPr>
              <a:t>Position of the fracture line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US" sz="2500" dirty="0"/>
              <a:t>              - Arbitrarily div into 3 zones</a:t>
            </a:r>
          </a:p>
          <a:p>
            <a:pPr>
              <a:lnSpc>
                <a:spcPct val="130000"/>
              </a:lnSpc>
            </a:pPr>
            <a:endParaRPr lang="en-US" sz="2500" dirty="0"/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oncuss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1839" y="792162"/>
            <a:ext cx="2976149" cy="598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9155" name="AutoShape 3"/>
          <p:cNvCxnSpPr>
            <a:cxnSpLocks noChangeShapeType="1"/>
          </p:cNvCxnSpPr>
          <p:nvPr/>
        </p:nvCxnSpPr>
        <p:spPr bwMode="auto">
          <a:xfrm>
            <a:off x="4761839" y="3256668"/>
            <a:ext cx="3830175" cy="0"/>
          </a:xfrm>
          <a:prstGeom prst="straightConnector1">
            <a:avLst/>
          </a:prstGeom>
          <a:noFill/>
          <a:ln w="38100">
            <a:solidFill>
              <a:srgbClr val="960000"/>
            </a:solidFill>
            <a:prstDash val="sysDot"/>
            <a:round/>
            <a:headEnd/>
            <a:tailEnd type="triangle" w="med" len="med"/>
          </a:ln>
          <a:effectLst/>
        </p:spPr>
      </p:cxnSp>
      <p:cxnSp>
        <p:nvCxnSpPr>
          <p:cNvPr id="49156" name="AutoShape 4"/>
          <p:cNvCxnSpPr>
            <a:cxnSpLocks noChangeShapeType="1"/>
          </p:cNvCxnSpPr>
          <p:nvPr/>
        </p:nvCxnSpPr>
        <p:spPr bwMode="auto">
          <a:xfrm>
            <a:off x="4761839" y="6425318"/>
            <a:ext cx="3726656" cy="0"/>
          </a:xfrm>
          <a:prstGeom prst="straightConnector1">
            <a:avLst/>
          </a:prstGeom>
          <a:noFill/>
          <a:ln w="38100">
            <a:solidFill>
              <a:srgbClr val="960000"/>
            </a:solidFill>
            <a:prstDash val="sysDot"/>
            <a:round/>
            <a:headEnd/>
            <a:tailEnd type="triangle" w="med" len="med"/>
          </a:ln>
          <a:effectLst/>
        </p:spPr>
      </p:cxnSp>
      <p:cxnSp>
        <p:nvCxnSpPr>
          <p:cNvPr id="49157" name="AutoShape 5"/>
          <p:cNvCxnSpPr>
            <a:cxnSpLocks noChangeShapeType="1"/>
          </p:cNvCxnSpPr>
          <p:nvPr/>
        </p:nvCxnSpPr>
        <p:spPr bwMode="auto">
          <a:xfrm>
            <a:off x="3726656" y="1056217"/>
            <a:ext cx="0" cy="2024415"/>
          </a:xfrm>
          <a:prstGeom prst="straightConnector1">
            <a:avLst/>
          </a:prstGeom>
          <a:noFill/>
          <a:ln w="38100">
            <a:solidFill>
              <a:srgbClr val="333300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9158" name="AutoShape 6"/>
          <p:cNvCxnSpPr>
            <a:cxnSpLocks noChangeShapeType="1"/>
          </p:cNvCxnSpPr>
          <p:nvPr/>
        </p:nvCxnSpPr>
        <p:spPr bwMode="auto">
          <a:xfrm>
            <a:off x="3726657" y="3168650"/>
            <a:ext cx="2157" cy="968199"/>
          </a:xfrm>
          <a:prstGeom prst="straightConnector1">
            <a:avLst/>
          </a:prstGeom>
          <a:noFill/>
          <a:ln w="38100">
            <a:solidFill>
              <a:srgbClr val="333300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9159" name="AutoShape 7"/>
          <p:cNvCxnSpPr>
            <a:cxnSpLocks noChangeShapeType="1"/>
          </p:cNvCxnSpPr>
          <p:nvPr/>
        </p:nvCxnSpPr>
        <p:spPr bwMode="auto">
          <a:xfrm>
            <a:off x="3726656" y="4136849"/>
            <a:ext cx="0" cy="2288469"/>
          </a:xfrm>
          <a:prstGeom prst="straightConnector1">
            <a:avLst/>
          </a:prstGeom>
          <a:noFill/>
          <a:ln w="38100">
            <a:solidFill>
              <a:srgbClr val="333300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8777484" y="2922933"/>
            <a:ext cx="3257645" cy="107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6248" tIns="58124" rIns="116248" bIns="58124">
            <a:spAutoFit/>
          </a:bodyPr>
          <a:lstStyle/>
          <a:p>
            <a:r>
              <a:rPr lang="en-US" sz="3100" b="1" dirty="0">
                <a:latin typeface="Dauphin" pitchFamily="18" charset="0"/>
              </a:rPr>
              <a:t>4 to 5 mm below</a:t>
            </a:r>
          </a:p>
          <a:p>
            <a:r>
              <a:rPr lang="en-US" sz="3100" b="1" dirty="0">
                <a:latin typeface="Dauphin" pitchFamily="18" charset="0"/>
              </a:rPr>
              <a:t> Alveolar margin</a:t>
            </a:r>
          </a:p>
        </p:txBody>
      </p:sp>
      <p:cxnSp>
        <p:nvCxnSpPr>
          <p:cNvPr id="49161" name="AutoShape 9"/>
          <p:cNvCxnSpPr>
            <a:cxnSpLocks noChangeShapeType="1"/>
          </p:cNvCxnSpPr>
          <p:nvPr/>
        </p:nvCxnSpPr>
        <p:spPr bwMode="auto">
          <a:xfrm flipV="1">
            <a:off x="4761840" y="3960812"/>
            <a:ext cx="3808608" cy="22005"/>
          </a:xfrm>
          <a:prstGeom prst="straightConnector1">
            <a:avLst/>
          </a:prstGeom>
          <a:noFill/>
          <a:ln w="38100">
            <a:solidFill>
              <a:srgbClr val="960000"/>
            </a:solidFill>
            <a:prstDash val="sysDot"/>
            <a:round/>
            <a:headEnd/>
            <a:tailEnd type="triangle" w="med" len="med"/>
          </a:ln>
          <a:effectLst/>
        </p:spPr>
      </p:cxn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8984521" y="4202862"/>
            <a:ext cx="3124147" cy="59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6248" tIns="58124" rIns="116248" bIns="58124">
            <a:spAutoFit/>
          </a:bodyPr>
          <a:lstStyle/>
          <a:p>
            <a:r>
              <a:rPr lang="en-US" sz="3100" b="1" dirty="0">
                <a:latin typeface="Dauphin" pitchFamily="18" charset="0"/>
              </a:rPr>
              <a:t>Gingival margin</a:t>
            </a: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8682593" y="6249282"/>
            <a:ext cx="2398820" cy="59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6248" tIns="58124" rIns="116248" bIns="58124">
            <a:spAutoFit/>
          </a:bodyPr>
          <a:lstStyle/>
          <a:p>
            <a:r>
              <a:rPr lang="en-US" sz="3100" b="1" dirty="0" err="1">
                <a:latin typeface="Dauphin" pitchFamily="18" charset="0"/>
              </a:rPr>
              <a:t>Incisal</a:t>
            </a:r>
            <a:r>
              <a:rPr lang="en-US" sz="3100" b="1" dirty="0">
                <a:latin typeface="Dauphin" pitchFamily="18" charset="0"/>
              </a:rPr>
              <a:t> </a:t>
            </a:r>
            <a:r>
              <a:rPr lang="en-US" sz="3100" b="1" dirty="0" err="1">
                <a:latin typeface="Dauphin" pitchFamily="18" charset="0"/>
              </a:rPr>
              <a:t>egde</a:t>
            </a:r>
            <a:endParaRPr lang="en-US" sz="3100" b="1" dirty="0">
              <a:latin typeface="Dauphin" pitchFamily="18" charset="0"/>
            </a:endParaRP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1117134" y="368576"/>
            <a:ext cx="1283130" cy="67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6248" tIns="58124" rIns="116248" bIns="58124">
            <a:spAutoFit/>
          </a:bodyPr>
          <a:lstStyle/>
          <a:p>
            <a:r>
              <a:rPr lang="en-US" sz="3600" b="1" dirty="0">
                <a:latin typeface="Dauphin" pitchFamily="18" charset="0"/>
              </a:rPr>
              <a:t>Zone</a:t>
            </a: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2566390" y="3273172"/>
            <a:ext cx="489644" cy="67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6248" tIns="58124" rIns="116248" bIns="58124">
            <a:spAutoFit/>
          </a:bodyPr>
          <a:lstStyle/>
          <a:p>
            <a:r>
              <a:rPr lang="en-US" sz="3600" dirty="0">
                <a:latin typeface="Dauphin" pitchFamily="18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98510" y="1848379"/>
            <a:ext cx="388655" cy="471326"/>
          </a:xfrm>
          <a:prstGeom prst="rect">
            <a:avLst/>
          </a:prstGeom>
          <a:noFill/>
        </p:spPr>
        <p:txBody>
          <a:bodyPr wrap="none" lIns="116248" tIns="58124" rIns="116248" bIns="58124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87956" y="5105047"/>
            <a:ext cx="388655" cy="471326"/>
          </a:xfrm>
          <a:prstGeom prst="rect">
            <a:avLst/>
          </a:prstGeom>
          <a:noFill/>
        </p:spPr>
        <p:txBody>
          <a:bodyPr wrap="none" lIns="116248" tIns="58124" rIns="116248" bIns="58124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931664" y="-176036"/>
            <a:ext cx="9333894" cy="1848379"/>
          </a:xfrm>
        </p:spPr>
        <p:txBody>
          <a:bodyPr/>
          <a:lstStyle/>
          <a:p>
            <a:r>
              <a:rPr lang="en-US" sz="4600" u="sng" dirty="0">
                <a:solidFill>
                  <a:srgbClr val="0000CC"/>
                </a:solidFill>
                <a:latin typeface="Times New Roman" pitchFamily="18" charset="0"/>
              </a:rPr>
              <a:t>ZONE 1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1138700" y="1760361"/>
            <a:ext cx="10455342" cy="422486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240000"/>
              </a:lnSpc>
            </a:pPr>
            <a:r>
              <a:rPr lang="en-US" sz="3100" dirty="0"/>
              <a:t>Crown of the tooth may be lost</a:t>
            </a:r>
          </a:p>
          <a:p>
            <a:pPr>
              <a:lnSpc>
                <a:spcPct val="240000"/>
              </a:lnSpc>
            </a:pPr>
            <a:r>
              <a:rPr lang="en-US" sz="3100" dirty="0"/>
              <a:t>Gingival re - contouring and Endodontic</a:t>
            </a:r>
          </a:p>
          <a:p>
            <a:pPr>
              <a:lnSpc>
                <a:spcPct val="240000"/>
              </a:lnSpc>
              <a:buFontTx/>
              <a:buNone/>
            </a:pPr>
            <a:r>
              <a:rPr lang="en-US" sz="3100" dirty="0"/>
              <a:t>     therapy</a:t>
            </a:r>
          </a:p>
          <a:p>
            <a:pPr>
              <a:lnSpc>
                <a:spcPct val="240000"/>
              </a:lnSpc>
            </a:pPr>
            <a:r>
              <a:rPr lang="en-US" sz="3100" dirty="0"/>
              <a:t>Post and core </a:t>
            </a:r>
          </a:p>
        </p:txBody>
      </p:sp>
      <p:pic>
        <p:nvPicPr>
          <p:cNvPr id="51204" name="Picture 4" descr="Picture31"/>
          <p:cNvPicPr>
            <a:picLocks noChangeAspect="1" noChangeArrowheads="1"/>
          </p:cNvPicPr>
          <p:nvPr/>
        </p:nvPicPr>
        <p:blipFill>
          <a:blip r:embed="rId2"/>
          <a:srcRect l="3860" t="2901" r="11290" b="2901"/>
          <a:stretch>
            <a:fillRect/>
          </a:stretch>
        </p:blipFill>
        <p:spPr bwMode="auto">
          <a:xfrm>
            <a:off x="8898256" y="260387"/>
            <a:ext cx="2178196" cy="2735895"/>
          </a:xfrm>
          <a:prstGeom prst="rect">
            <a:avLst/>
          </a:prstGeom>
          <a:solidFill>
            <a:srgbClr val="333333"/>
          </a:solidFill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5" name="Line 5"/>
          <p:cNvSpPr>
            <a:spLocks noChangeShapeType="1"/>
          </p:cNvSpPr>
          <p:nvPr/>
        </p:nvSpPr>
        <p:spPr bwMode="auto">
          <a:xfrm flipV="1">
            <a:off x="8488495" y="2024415"/>
            <a:ext cx="1242219" cy="88018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16248" tIns="58124" rIns="116248" bIns="58124"/>
          <a:lstStyle/>
          <a:p>
            <a:endParaRPr lang="en-US"/>
          </a:p>
        </p:txBody>
      </p:sp>
      <p:pic>
        <p:nvPicPr>
          <p:cNvPr id="51206" name="Picture 6" descr="scan0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7576" y="4048831"/>
            <a:ext cx="5779768" cy="360140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lide-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7941" y="2200451"/>
            <a:ext cx="3181030" cy="334468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>
          <a:xfrm>
            <a:off x="931664" y="-88018"/>
            <a:ext cx="9333894" cy="1848379"/>
          </a:xfrm>
        </p:spPr>
        <p:txBody>
          <a:bodyPr/>
          <a:lstStyle/>
          <a:p>
            <a:r>
              <a:rPr lang="en-US" sz="4600" u="sng" dirty="0">
                <a:solidFill>
                  <a:srgbClr val="0000CC"/>
                </a:solidFill>
                <a:latin typeface="Times New Roman" pitchFamily="18" charset="0"/>
              </a:rPr>
              <a:t>ZONE 2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idx="1"/>
          </p:nvPr>
        </p:nvSpPr>
        <p:spPr>
          <a:xfrm>
            <a:off x="931664" y="2640542"/>
            <a:ext cx="10455342" cy="422486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100" dirty="0"/>
              <a:t>Fractures are most troublesome </a:t>
            </a:r>
          </a:p>
          <a:p>
            <a:pPr>
              <a:lnSpc>
                <a:spcPct val="150000"/>
              </a:lnSpc>
            </a:pPr>
            <a:r>
              <a:rPr lang="en-US" sz="3100" dirty="0"/>
              <a:t>Fracture exposed to saliva</a:t>
            </a:r>
          </a:p>
          <a:p>
            <a:pPr>
              <a:lnSpc>
                <a:spcPct val="150000"/>
              </a:lnSpc>
            </a:pPr>
            <a:r>
              <a:rPr lang="en-US" sz="3100" dirty="0"/>
              <a:t>Infection likely</a:t>
            </a:r>
          </a:p>
          <a:p>
            <a:pPr>
              <a:lnSpc>
                <a:spcPct val="150000"/>
              </a:lnSpc>
            </a:pPr>
            <a:r>
              <a:rPr lang="en-US" sz="3100" dirty="0"/>
              <a:t>Pulp death assured</a:t>
            </a:r>
          </a:p>
          <a:p>
            <a:pPr>
              <a:lnSpc>
                <a:spcPct val="150000"/>
              </a:lnSpc>
            </a:pPr>
            <a:r>
              <a:rPr lang="en-US" sz="3100" dirty="0"/>
              <a:t>Extract</a:t>
            </a:r>
          </a:p>
          <a:p>
            <a:pPr>
              <a:lnSpc>
                <a:spcPct val="150000"/>
              </a:lnSpc>
            </a:pPr>
            <a:r>
              <a:rPr lang="en-US" sz="3100" dirty="0"/>
              <a:t>Temp. </a:t>
            </a:r>
            <a:r>
              <a:rPr lang="en-US" sz="3100" dirty="0" err="1"/>
              <a:t>endo</a:t>
            </a:r>
            <a:r>
              <a:rPr lang="en-US" sz="3100" dirty="0"/>
              <a:t>. in root fragment to maintain alveolus</a:t>
            </a:r>
          </a:p>
          <a:p>
            <a:pPr>
              <a:lnSpc>
                <a:spcPct val="150000"/>
              </a:lnSpc>
            </a:pPr>
            <a:endParaRPr lang="en-US" sz="3100" dirty="0"/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 flipV="1">
            <a:off x="7763867" y="3872794"/>
            <a:ext cx="1242219" cy="880181"/>
          </a:xfrm>
          <a:prstGeom prst="line">
            <a:avLst/>
          </a:prstGeom>
          <a:noFill/>
          <a:ln w="38100">
            <a:solidFill>
              <a:srgbClr val="960000"/>
            </a:solidFill>
            <a:round/>
            <a:headEnd/>
            <a:tailEnd type="triangle" w="med" len="med"/>
          </a:ln>
          <a:effectLst/>
        </p:spPr>
        <p:txBody>
          <a:bodyPr lIns="116248" tIns="58124" rIns="116248" bIns="58124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11" y="-88018"/>
            <a:ext cx="9333894" cy="1848379"/>
          </a:xfrm>
        </p:spPr>
        <p:txBody>
          <a:bodyPr/>
          <a:lstStyle/>
          <a:p>
            <a:r>
              <a:rPr lang="en-US" sz="4600" u="sng" dirty="0">
                <a:solidFill>
                  <a:srgbClr val="0000CC"/>
                </a:solidFill>
                <a:latin typeface="Times New Roman" pitchFamily="18" charset="0"/>
              </a:rPr>
              <a:t>ZONE 3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1035182" y="1892388"/>
            <a:ext cx="11179969" cy="5237074"/>
          </a:xfrm>
        </p:spPr>
        <p:txBody>
          <a:bodyPr/>
          <a:lstStyle/>
          <a:p>
            <a:pPr>
              <a:lnSpc>
                <a:spcPct val="170000"/>
              </a:lnSpc>
            </a:pPr>
            <a:r>
              <a:rPr lang="en-US" sz="3100" dirty="0"/>
              <a:t>Easy to manage</a:t>
            </a:r>
          </a:p>
          <a:p>
            <a:pPr>
              <a:lnSpc>
                <a:spcPct val="170000"/>
              </a:lnSpc>
            </a:pPr>
            <a:r>
              <a:rPr lang="en-US" sz="3100" dirty="0"/>
              <a:t>No separation</a:t>
            </a:r>
          </a:p>
          <a:p>
            <a:pPr>
              <a:lnSpc>
                <a:spcPct val="170000"/>
              </a:lnSpc>
            </a:pPr>
            <a:r>
              <a:rPr lang="en-US" sz="3100" dirty="0"/>
              <a:t>Easy fixation-2 months</a:t>
            </a:r>
          </a:p>
          <a:p>
            <a:pPr>
              <a:lnSpc>
                <a:spcPct val="170000"/>
              </a:lnSpc>
            </a:pPr>
            <a:r>
              <a:rPr lang="en-US" sz="3100" dirty="0"/>
              <a:t>May remain vital</a:t>
            </a:r>
          </a:p>
          <a:p>
            <a:pPr>
              <a:lnSpc>
                <a:spcPct val="170000"/>
              </a:lnSpc>
            </a:pPr>
            <a:r>
              <a:rPr lang="en-US" sz="3100" dirty="0"/>
              <a:t>May heal by </a:t>
            </a:r>
            <a:r>
              <a:rPr lang="en-US" sz="3100" dirty="0" err="1"/>
              <a:t>cementum</a:t>
            </a:r>
            <a:r>
              <a:rPr lang="en-US" sz="3100" dirty="0"/>
              <a:t> union</a:t>
            </a:r>
          </a:p>
        </p:txBody>
      </p:sp>
      <p:pic>
        <p:nvPicPr>
          <p:cNvPr id="50180" name="Picture 4" descr="Slide-23"/>
          <p:cNvPicPr>
            <a:picLocks noChangeAspect="1" noChangeArrowheads="1"/>
          </p:cNvPicPr>
          <p:nvPr/>
        </p:nvPicPr>
        <p:blipFill>
          <a:blip r:embed="rId2"/>
          <a:srcRect l="11560"/>
          <a:stretch>
            <a:fillRect/>
          </a:stretch>
        </p:blipFill>
        <p:spPr bwMode="auto">
          <a:xfrm>
            <a:off x="7511543" y="1936397"/>
            <a:ext cx="3461390" cy="369675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181" name="Line 5"/>
          <p:cNvSpPr>
            <a:spLocks noChangeShapeType="1"/>
          </p:cNvSpPr>
          <p:nvPr/>
        </p:nvSpPr>
        <p:spPr bwMode="auto">
          <a:xfrm flipV="1">
            <a:off x="8695532" y="3608740"/>
            <a:ext cx="1242219" cy="880181"/>
          </a:xfrm>
          <a:prstGeom prst="line">
            <a:avLst/>
          </a:prstGeom>
          <a:noFill/>
          <a:ln w="38100">
            <a:solidFill>
              <a:srgbClr val="960000"/>
            </a:solidFill>
            <a:round/>
            <a:headEnd/>
            <a:tailEnd type="triangle" w="med" len="med"/>
          </a:ln>
          <a:effectLst/>
        </p:spPr>
        <p:txBody>
          <a:bodyPr lIns="116248" tIns="58124" rIns="116248" bIns="58124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4"/>
          <p:cNvSpPr>
            <a:spLocks noGrp="1" noChangeArrowheads="1"/>
          </p:cNvSpPr>
          <p:nvPr>
            <p:ph type="title"/>
          </p:nvPr>
        </p:nvSpPr>
        <p:spPr>
          <a:xfrm>
            <a:off x="621110" y="0"/>
            <a:ext cx="11179969" cy="1320271"/>
          </a:xfrm>
        </p:spPr>
        <p:txBody>
          <a:bodyPr/>
          <a:lstStyle/>
          <a:p>
            <a:pPr algn="l" eaLnBrk="1" hangingPunct="1"/>
            <a:r>
              <a:rPr lang="en-US" sz="4100" dirty="0">
                <a:solidFill>
                  <a:srgbClr val="800000"/>
                </a:solidFill>
              </a:rPr>
              <a:t>Healing patterns</a:t>
            </a:r>
          </a:p>
        </p:txBody>
      </p:sp>
      <p:pic>
        <p:nvPicPr>
          <p:cNvPr id="88067" name="Picture 6" descr="DSCN623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01694" y="2208212"/>
            <a:ext cx="4611414" cy="5227906"/>
          </a:xfrm>
          <a:noFill/>
        </p:spPr>
      </p:pic>
      <p:pic>
        <p:nvPicPr>
          <p:cNvPr id="88069" name="Picture 8" descr="DSCN622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3685" t="5711" r="2339" b="8881"/>
          <a:stretch>
            <a:fillRect/>
          </a:stretch>
        </p:blipFill>
        <p:spPr>
          <a:xfrm>
            <a:off x="953294" y="4866665"/>
            <a:ext cx="5281587" cy="3054960"/>
          </a:xfrm>
          <a:noFill/>
        </p:spPr>
      </p:pic>
      <p:sp>
        <p:nvSpPr>
          <p:cNvPr id="88068" name="Text Box 5"/>
          <p:cNvSpPr txBox="1">
            <a:spLocks noChangeArrowheads="1"/>
          </p:cNvSpPr>
          <p:nvPr/>
        </p:nvSpPr>
        <p:spPr bwMode="auto">
          <a:xfrm>
            <a:off x="343694" y="1293812"/>
            <a:ext cx="7713530" cy="39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6248" tIns="58124" rIns="116248" bIns="58124">
            <a:spAutoFit/>
          </a:bodyPr>
          <a:lstStyle/>
          <a:p>
            <a:pPr marL="581238" indent="-581238" eaLnBrk="0" hangingPunct="0">
              <a:lnSpc>
                <a:spcPct val="150000"/>
              </a:lnSpc>
            </a:pPr>
            <a:r>
              <a:rPr lang="en-US" sz="2500" dirty="0" err="1"/>
              <a:t>Andreasen</a:t>
            </a:r>
            <a:r>
              <a:rPr lang="en-US" sz="2500" dirty="0"/>
              <a:t> and </a:t>
            </a:r>
            <a:r>
              <a:rPr lang="en-US" sz="2500" dirty="0" err="1"/>
              <a:t>Hjorting</a:t>
            </a:r>
            <a:r>
              <a:rPr lang="en-US" sz="2500" dirty="0"/>
              <a:t>-Hansen have described four types of healing of root fractures</a:t>
            </a:r>
          </a:p>
          <a:p>
            <a:pPr marL="581238" indent="-581238" eaLnBrk="0" hangingPunct="0">
              <a:lnSpc>
                <a:spcPct val="150000"/>
              </a:lnSpc>
            </a:pPr>
            <a:endParaRPr lang="en-US" sz="2500" dirty="0"/>
          </a:p>
          <a:p>
            <a:pPr marL="581238" indent="-581238" eaLnBrk="0" hangingPunct="0">
              <a:lnSpc>
                <a:spcPct val="150000"/>
              </a:lnSpc>
              <a:buFontTx/>
              <a:buAutoNum type="arabicPeriod"/>
            </a:pPr>
            <a:r>
              <a:rPr lang="en-US" sz="2500" b="1" dirty="0">
                <a:solidFill>
                  <a:srgbClr val="FF0000"/>
                </a:solidFill>
              </a:rPr>
              <a:t>Healing with calcified tissue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/>
              <a:t>:  </a:t>
            </a:r>
            <a:r>
              <a:rPr lang="en-US" sz="2500" dirty="0" err="1"/>
              <a:t>Radiographically</a:t>
            </a:r>
            <a:r>
              <a:rPr lang="en-US" sz="2500" dirty="0"/>
              <a:t> fracture line is discernible but the fragments are in close contact                 </a:t>
            </a:r>
          </a:p>
          <a:p>
            <a:pPr marL="581238" indent="-581238" eaLnBrk="0" hangingPunct="0"/>
            <a:r>
              <a:rPr lang="en-US" dirty="0"/>
              <a:t>                                                       </a:t>
            </a: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4"/>
          <p:cNvSpPr txBox="1">
            <a:spLocks noChangeArrowheads="1"/>
          </p:cNvSpPr>
          <p:nvPr/>
        </p:nvSpPr>
        <p:spPr bwMode="auto">
          <a:xfrm>
            <a:off x="599544" y="746321"/>
            <a:ext cx="10787463" cy="2425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6248" tIns="58124" rIns="116248" bIns="58124">
            <a:spAutoFit/>
          </a:bodyPr>
          <a:lstStyle/>
          <a:p>
            <a:pPr eaLnBrk="0" hangingPunct="0"/>
            <a:r>
              <a:rPr lang="en-US" b="1" dirty="0">
                <a:solidFill>
                  <a:srgbClr val="FF0000"/>
                </a:solidFill>
              </a:rPr>
              <a:t>2.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500" b="1" dirty="0">
                <a:solidFill>
                  <a:srgbClr val="FF0000"/>
                </a:solidFill>
              </a:rPr>
              <a:t>Healing with interposition of connective tissue</a:t>
            </a:r>
            <a:r>
              <a:rPr lang="en-US" sz="2500" dirty="0">
                <a:solidFill>
                  <a:srgbClr val="FF0000"/>
                </a:solidFill>
              </a:rPr>
              <a:t> :     </a:t>
            </a:r>
          </a:p>
          <a:p>
            <a:pPr eaLnBrk="0" hangingPunct="0"/>
            <a:r>
              <a:rPr lang="en-US" sz="2500" dirty="0"/>
              <a:t>   </a:t>
            </a:r>
          </a:p>
          <a:p>
            <a:pPr eaLnBrk="0" hangingPunct="0"/>
            <a:r>
              <a:rPr lang="en-US" sz="2500" dirty="0"/>
              <a:t> </a:t>
            </a:r>
            <a:r>
              <a:rPr lang="en-US" sz="2500" dirty="0" err="1"/>
              <a:t>Radiographically</a:t>
            </a:r>
            <a:r>
              <a:rPr lang="en-US" sz="2500" dirty="0"/>
              <a:t>: </a:t>
            </a:r>
          </a:p>
          <a:p>
            <a:pPr eaLnBrk="0" hangingPunct="0"/>
            <a:r>
              <a:rPr lang="en-US" sz="2500" dirty="0"/>
              <a:t>   </a:t>
            </a:r>
          </a:p>
          <a:p>
            <a:pPr eaLnBrk="0" hangingPunct="0"/>
            <a:r>
              <a:rPr lang="en-US" sz="2500" dirty="0"/>
              <a:t>    fragments appear separated by narrow radiolucent line and the  </a:t>
            </a:r>
          </a:p>
          <a:p>
            <a:pPr eaLnBrk="0" hangingPunct="0"/>
            <a:r>
              <a:rPr lang="en-US" sz="2500" dirty="0"/>
              <a:t>    fractured edges appear rounded</a:t>
            </a:r>
          </a:p>
        </p:txBody>
      </p:sp>
      <p:pic>
        <p:nvPicPr>
          <p:cNvPr id="89091" name="Picture 5" descr="DSCN62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0349" y="2816578"/>
            <a:ext cx="4151513" cy="470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6" descr="DSCN6229"/>
          <p:cNvPicPr>
            <a:picLocks noChangeAspect="1" noChangeArrowheads="1"/>
          </p:cNvPicPr>
          <p:nvPr/>
        </p:nvPicPr>
        <p:blipFill>
          <a:blip r:embed="rId3"/>
          <a:srcRect l="2441" t="6508" b="2373"/>
          <a:stretch>
            <a:fillRect/>
          </a:stretch>
        </p:blipFill>
        <p:spPr bwMode="auto">
          <a:xfrm>
            <a:off x="414073" y="3432705"/>
            <a:ext cx="5900539" cy="351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6"/>
          <p:cNvSpPr txBox="1">
            <a:spLocks noChangeArrowheads="1"/>
          </p:cNvSpPr>
          <p:nvPr/>
        </p:nvSpPr>
        <p:spPr bwMode="auto">
          <a:xfrm>
            <a:off x="724628" y="616127"/>
            <a:ext cx="11283487" cy="127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6248" tIns="58124" rIns="116248" bIns="58124">
            <a:spAutoFit/>
          </a:bodyPr>
          <a:lstStyle/>
          <a:p>
            <a:pPr eaLnBrk="0" hangingPunct="0"/>
            <a:r>
              <a:rPr lang="en-US" sz="2500" b="1" dirty="0">
                <a:solidFill>
                  <a:srgbClr val="FF0000"/>
                </a:solidFill>
              </a:rPr>
              <a:t>3.Healing with interposition of bone and connective tissue</a:t>
            </a:r>
            <a:r>
              <a:rPr lang="en-US" sz="2500" dirty="0">
                <a:solidFill>
                  <a:srgbClr val="FF0000"/>
                </a:solidFill>
              </a:rPr>
              <a:t> : </a:t>
            </a:r>
          </a:p>
          <a:p>
            <a:pPr eaLnBrk="0" hangingPunct="0"/>
            <a:r>
              <a:rPr lang="en-US" sz="2500" dirty="0"/>
              <a:t>            </a:t>
            </a:r>
          </a:p>
          <a:p>
            <a:pPr eaLnBrk="0" hangingPunct="0"/>
            <a:r>
              <a:rPr lang="en-US" sz="2500" dirty="0"/>
              <a:t>      </a:t>
            </a:r>
            <a:r>
              <a:rPr lang="en-US" sz="2500" dirty="0" err="1"/>
              <a:t>Radiographically</a:t>
            </a:r>
            <a:r>
              <a:rPr lang="en-US" sz="2500" dirty="0"/>
              <a:t> a distinct bony ridge separates the fragments</a:t>
            </a:r>
          </a:p>
        </p:txBody>
      </p:sp>
      <p:pic>
        <p:nvPicPr>
          <p:cNvPr id="90115" name="Picture 7" descr="DSCN6236"/>
          <p:cNvPicPr>
            <a:picLocks noChangeAspect="1" noChangeArrowheads="1"/>
          </p:cNvPicPr>
          <p:nvPr/>
        </p:nvPicPr>
        <p:blipFill>
          <a:blip r:embed="rId2"/>
          <a:srcRect l="7729" b="1221"/>
          <a:stretch>
            <a:fillRect/>
          </a:stretch>
        </p:blipFill>
        <p:spPr bwMode="auto">
          <a:xfrm>
            <a:off x="4347767" y="2112434"/>
            <a:ext cx="4239934" cy="514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idx="1"/>
          </p:nvPr>
        </p:nvSpPr>
        <p:spPr>
          <a:xfrm>
            <a:off x="621110" y="352072"/>
            <a:ext cx="11179969" cy="7305499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u="sng" dirty="0">
                <a:latin typeface="Times New Roman" pitchFamily="18" charset="0"/>
              </a:rPr>
              <a:t>TREATMENT </a:t>
            </a:r>
          </a:p>
          <a:p>
            <a:pPr>
              <a:buFontTx/>
              <a:buNone/>
            </a:pPr>
            <a:r>
              <a:rPr lang="en-US" sz="2500" u="sng" dirty="0"/>
              <a:t>PRINCIPLE</a:t>
            </a:r>
          </a:p>
          <a:p>
            <a:r>
              <a:rPr lang="en-US" sz="2300" dirty="0"/>
              <a:t>Reduction of displaced coronal fragment and firm immobilization</a:t>
            </a:r>
          </a:p>
          <a:p>
            <a:r>
              <a:rPr lang="en-US" sz="2300" dirty="0"/>
              <a:t>Fracture - close to </a:t>
            </a:r>
            <a:r>
              <a:rPr lang="en-US" sz="2300" dirty="0" err="1"/>
              <a:t>gingiva</a:t>
            </a:r>
            <a:r>
              <a:rPr lang="en-US" sz="2300" dirty="0"/>
              <a:t>, extraction coronal fragment- orthodontic/surgical extrusion of apical fragment</a:t>
            </a:r>
          </a:p>
          <a:p>
            <a:r>
              <a:rPr lang="en-US" sz="2300" dirty="0"/>
              <a:t>Conservative approach - permanent proximal fixation</a:t>
            </a:r>
          </a:p>
          <a:p>
            <a:r>
              <a:rPr lang="en-US" sz="2300" dirty="0"/>
              <a:t>Reposition the coronal fragment, if displaced</a:t>
            </a:r>
          </a:p>
          <a:p>
            <a:r>
              <a:rPr lang="en-US" sz="2300" dirty="0"/>
              <a:t>Immobilize the tooth with a rigid splint(acid etch/resin)</a:t>
            </a:r>
          </a:p>
          <a:p>
            <a:r>
              <a:rPr lang="en-US" sz="2300" dirty="0"/>
              <a:t>Control the tooth </a:t>
            </a:r>
            <a:r>
              <a:rPr lang="en-US" sz="2300" dirty="0" err="1"/>
              <a:t>radiographically</a:t>
            </a:r>
            <a:r>
              <a:rPr lang="en-US" sz="2300" dirty="0"/>
              <a:t> n sensibility tests</a:t>
            </a:r>
          </a:p>
          <a:p>
            <a:r>
              <a:rPr lang="en-US" sz="2300" dirty="0"/>
              <a:t>Splint for 2-3 months</a:t>
            </a:r>
          </a:p>
          <a:p>
            <a:r>
              <a:rPr lang="en-US" sz="2300" dirty="0"/>
              <a:t>Follow up, min 1 yr</a:t>
            </a:r>
          </a:p>
          <a:p>
            <a:pPr>
              <a:buFontTx/>
              <a:buNone/>
            </a:pPr>
            <a:endParaRPr lang="en-US" sz="2300" dirty="0"/>
          </a:p>
        </p:txBody>
      </p:sp>
      <p:pic>
        <p:nvPicPr>
          <p:cNvPr id="54275" name="Picture 3" descr="DSCN2467"/>
          <p:cNvPicPr>
            <a:picLocks noChangeAspect="1" noChangeArrowheads="1"/>
          </p:cNvPicPr>
          <p:nvPr/>
        </p:nvPicPr>
        <p:blipFill>
          <a:blip r:embed="rId2" cstate="print"/>
          <a:srcRect l="9155" t="7375" r="9174" b="14500"/>
          <a:stretch>
            <a:fillRect/>
          </a:stretch>
        </p:blipFill>
        <p:spPr bwMode="auto">
          <a:xfrm>
            <a:off x="2782094" y="5458953"/>
            <a:ext cx="3732411" cy="2462672"/>
          </a:xfrm>
          <a:prstGeom prst="rect">
            <a:avLst/>
          </a:prstGeom>
          <a:noFill/>
        </p:spPr>
      </p:pic>
      <p:pic>
        <p:nvPicPr>
          <p:cNvPr id="4" name="Picture 2" descr="DSCN2468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>
            <a:lum bright="12000" contrast="12000"/>
          </a:blip>
          <a:srcRect l="22472" t="6190" r="10062" b="7399"/>
          <a:stretch>
            <a:fillRect/>
          </a:stretch>
        </p:blipFill>
        <p:spPr>
          <a:xfrm>
            <a:off x="6820694" y="4965685"/>
            <a:ext cx="4037211" cy="2955940"/>
          </a:xfrm>
          <a:noFill/>
          <a:ln w="254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C0A41CA1-DA8D-4FC8-A74C-3EACA5B956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6286" y="1036925"/>
            <a:ext cx="9316641" cy="698748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45" b="1" dirty="0">
                <a:solidFill>
                  <a:schemeClr val="accent2"/>
                </a:solidFill>
              </a:rPr>
              <a:t>Objectives:</a:t>
            </a:r>
            <a:endParaRPr lang="en-US" sz="2445" dirty="0">
              <a:solidFill>
                <a:schemeClr val="accent2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45" dirty="0"/>
              <a:t>		-remove necrotic pulpal tissue 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45" dirty="0"/>
              <a:t>		-eliminate bacterial contamination 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45" dirty="0"/>
              <a:t>		-induce root closure 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45" dirty="0"/>
              <a:t>		-maintain a functional tooth </a:t>
            </a:r>
          </a:p>
          <a:p>
            <a:pPr eaLnBrk="1" hangingPunct="1">
              <a:defRPr/>
            </a:pPr>
            <a:r>
              <a:rPr lang="en-US" sz="2445" b="1" dirty="0">
                <a:solidFill>
                  <a:schemeClr val="accent2"/>
                </a:solidFill>
              </a:rPr>
              <a:t>Indications: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45" dirty="0"/>
              <a:t>1.	 Permanent tooth with incomplete root formation  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45" dirty="0"/>
              <a:t>2. History : Pain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21448" y="-176036"/>
            <a:ext cx="9333894" cy="1848379"/>
          </a:xfrm>
        </p:spPr>
        <p:txBody>
          <a:bodyPr/>
          <a:lstStyle/>
          <a:p>
            <a:r>
              <a:rPr lang="en-US" sz="4100" u="sng" dirty="0">
                <a:latin typeface="Times New Roman" pitchFamily="18" charset="0"/>
              </a:rPr>
              <a:t>VERTICAL ROOT FRACTURE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1770594" y="2288469"/>
            <a:ext cx="9098821" cy="466495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100" b="1" dirty="0"/>
              <a:t>Post  teeth &gt; ant teeth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31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3100" b="1" u="sng" dirty="0" err="1"/>
              <a:t>Mmt</a:t>
            </a:r>
            <a:r>
              <a:rPr lang="en-US" sz="3100" b="1" u="sng" dirty="0"/>
              <a:t>:</a:t>
            </a:r>
            <a:r>
              <a:rPr lang="en-US" sz="3100" b="1" dirty="0"/>
              <a:t>   - </a:t>
            </a:r>
            <a:r>
              <a:rPr lang="en-US" sz="3100" dirty="0"/>
              <a:t>Place a band/crown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100" dirty="0"/>
              <a:t>            - Relieve occlusion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100" dirty="0"/>
              <a:t>           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3100" dirty="0"/>
          </a:p>
          <a:p>
            <a:pPr>
              <a:lnSpc>
                <a:spcPct val="90000"/>
              </a:lnSpc>
            </a:pPr>
            <a:r>
              <a:rPr lang="en-US" sz="3100" b="1" dirty="0"/>
              <a:t>Prognosis:</a:t>
            </a:r>
            <a:r>
              <a:rPr lang="en-US" sz="3100" dirty="0"/>
              <a:t>  - poor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100" dirty="0"/>
              <a:t>                   - Extraction </a:t>
            </a:r>
          </a:p>
          <a:p>
            <a:pPr>
              <a:lnSpc>
                <a:spcPct val="90000"/>
              </a:lnSpc>
            </a:pPr>
            <a:endParaRPr lang="en-US" sz="3100" b="1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idx="1"/>
          </p:nvPr>
        </p:nvSpPr>
        <p:spPr>
          <a:xfrm>
            <a:off x="1345737" y="352072"/>
            <a:ext cx="11179969" cy="6293291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u="sng" dirty="0">
                <a:latin typeface="Times New Roman" pitchFamily="18" charset="0"/>
              </a:rPr>
              <a:t>PROGNOSIS</a:t>
            </a:r>
          </a:p>
          <a:p>
            <a:pPr>
              <a:buFontTx/>
              <a:buNone/>
            </a:pPr>
            <a:r>
              <a:rPr lang="en-US" sz="2500" u="sng" dirty="0"/>
              <a:t>PULPAL HEALING</a:t>
            </a:r>
          </a:p>
          <a:p>
            <a:r>
              <a:rPr lang="en-US" sz="2500" dirty="0"/>
              <a:t>Pulp most likely to survive, </a:t>
            </a:r>
            <a:r>
              <a:rPr lang="en-US" sz="2500" dirty="0" err="1"/>
              <a:t>luxation</a:t>
            </a:r>
            <a:r>
              <a:rPr lang="en-US" sz="2500" dirty="0"/>
              <a:t> with no #</a:t>
            </a:r>
          </a:p>
          <a:p>
            <a:r>
              <a:rPr lang="en-US" sz="2500" dirty="0"/>
              <a:t>Pulp necrosis 20-44</a:t>
            </a:r>
            <a:r>
              <a:rPr lang="en-US" sz="2500" dirty="0" smtClean="0"/>
              <a:t>%</a:t>
            </a:r>
            <a:endParaRPr lang="en-US" sz="2500" dirty="0"/>
          </a:p>
        </p:txBody>
      </p:sp>
      <p:pic>
        <p:nvPicPr>
          <p:cNvPr id="58371" name="Picture 3" descr="DSCN2478"/>
          <p:cNvPicPr>
            <a:picLocks noChangeAspect="1" noChangeArrowheads="1"/>
          </p:cNvPicPr>
          <p:nvPr/>
        </p:nvPicPr>
        <p:blipFill>
          <a:blip r:embed="rId2" cstate="print">
            <a:lum bright="24000" contrast="18000"/>
          </a:blip>
          <a:srcRect l="2983" t="18040" r="2983" b="21591"/>
          <a:stretch>
            <a:fillRect/>
          </a:stretch>
        </p:blipFill>
        <p:spPr bwMode="auto">
          <a:xfrm>
            <a:off x="4763294" y="5103812"/>
            <a:ext cx="6935722" cy="24975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idx="1"/>
          </p:nvPr>
        </p:nvSpPr>
        <p:spPr>
          <a:xfrm>
            <a:off x="310555" y="264054"/>
            <a:ext cx="11179969" cy="4077758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sz="3100" u="sng" dirty="0">
                <a:latin typeface="Times New Roman" pitchFamily="18" charset="0"/>
              </a:rPr>
              <a:t>ROOT RESORPTION</a:t>
            </a:r>
          </a:p>
          <a:p>
            <a:r>
              <a:rPr lang="en-US" sz="2500" dirty="0"/>
              <a:t>In 60%, within 1 yr after injury</a:t>
            </a:r>
          </a:p>
          <a:p>
            <a:r>
              <a:rPr lang="en-US" sz="2500" dirty="0"/>
              <a:t>Considered to be  a link in # healing n no treatment</a:t>
            </a:r>
          </a:p>
          <a:p>
            <a:r>
              <a:rPr lang="en-US" sz="2500" dirty="0"/>
              <a:t>Types :</a:t>
            </a:r>
          </a:p>
          <a:p>
            <a:pPr>
              <a:buFontTx/>
              <a:buNone/>
            </a:pPr>
            <a:r>
              <a:rPr lang="en-US" sz="2500" dirty="0"/>
              <a:t>      - Ext Surface </a:t>
            </a:r>
            <a:r>
              <a:rPr lang="en-US" sz="2500" dirty="0" err="1"/>
              <a:t>resorption</a:t>
            </a:r>
            <a:endParaRPr lang="en-US" sz="2500" dirty="0"/>
          </a:p>
          <a:p>
            <a:pPr>
              <a:buFontTx/>
              <a:buNone/>
            </a:pPr>
            <a:r>
              <a:rPr lang="en-US" sz="2500" dirty="0"/>
              <a:t>      - Ext </a:t>
            </a:r>
            <a:r>
              <a:rPr lang="en-US" sz="2500" dirty="0" err="1"/>
              <a:t>inflamm</a:t>
            </a:r>
            <a:endParaRPr lang="en-US" sz="2500" dirty="0"/>
          </a:p>
          <a:p>
            <a:pPr>
              <a:buFontTx/>
              <a:buNone/>
            </a:pPr>
            <a:r>
              <a:rPr lang="en-US" sz="2500" dirty="0"/>
              <a:t>      - Ext replacement</a:t>
            </a:r>
          </a:p>
          <a:p>
            <a:pPr>
              <a:buFontTx/>
              <a:buNone/>
            </a:pPr>
            <a:r>
              <a:rPr lang="en-US" sz="2500" dirty="0"/>
              <a:t>      - </a:t>
            </a:r>
            <a:r>
              <a:rPr lang="en-US" sz="2500" dirty="0" err="1"/>
              <a:t>Int</a:t>
            </a:r>
            <a:r>
              <a:rPr lang="en-US" sz="2500" dirty="0"/>
              <a:t> surface</a:t>
            </a:r>
          </a:p>
          <a:p>
            <a:pPr>
              <a:buFontTx/>
              <a:buNone/>
            </a:pPr>
            <a:r>
              <a:rPr lang="en-US" sz="2500" dirty="0"/>
              <a:t>      - </a:t>
            </a:r>
            <a:r>
              <a:rPr lang="en-US" sz="2500" dirty="0" err="1"/>
              <a:t>Int</a:t>
            </a:r>
            <a:r>
              <a:rPr lang="en-US" sz="2500" dirty="0"/>
              <a:t> Tunneling </a:t>
            </a:r>
          </a:p>
          <a:p>
            <a:pPr>
              <a:buFontTx/>
              <a:buNone/>
            </a:pPr>
            <a:endParaRPr lang="en-US" sz="2500" dirty="0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5382949" y="2112433"/>
            <a:ext cx="6314546" cy="2241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6248" tIns="58124" rIns="116248" bIns="58124">
            <a:spAutoFit/>
          </a:bodyPr>
          <a:lstStyle/>
          <a:p>
            <a:pPr eaLnBrk="0" hangingPunct="0"/>
            <a:r>
              <a:rPr lang="en-US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PATIENT INSTRUCTION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:</a:t>
            </a:r>
          </a:p>
          <a:p>
            <a:pPr eaLnBrk="0" hangingPunct="0"/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- Soft diet </a:t>
            </a:r>
          </a:p>
          <a:p>
            <a:pPr eaLnBrk="0" hangingPunct="0"/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- Brush teeth with soft tooth brush after each meal</a:t>
            </a:r>
          </a:p>
          <a:p>
            <a:pPr eaLnBrk="0" hangingPunct="0"/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- Use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chlorhexidine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mouth rinse (0.2%) twice a day for 7 days</a:t>
            </a:r>
            <a:r>
              <a:rPr lang="en-US" dirty="0">
                <a:latin typeface="Comic Sans MS" pitchFamily="66" charset="0"/>
              </a:rPr>
              <a:t> </a:t>
            </a:r>
          </a:p>
        </p:txBody>
      </p:sp>
      <p:pic>
        <p:nvPicPr>
          <p:cNvPr id="60420" name="Picture 4" descr="DSCN2483"/>
          <p:cNvPicPr>
            <a:picLocks noChangeAspect="1" noChangeArrowheads="1"/>
          </p:cNvPicPr>
          <p:nvPr/>
        </p:nvPicPr>
        <p:blipFill>
          <a:blip r:embed="rId2" cstate="print"/>
          <a:srcRect l="10930" t="16843" r="9174" b="8582"/>
          <a:stretch>
            <a:fillRect/>
          </a:stretch>
        </p:blipFill>
        <p:spPr bwMode="auto">
          <a:xfrm>
            <a:off x="8384977" y="6161265"/>
            <a:ext cx="2794992" cy="16631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21" name="Picture 5" descr="DSCN2480"/>
          <p:cNvPicPr>
            <a:picLocks noChangeAspect="1" noChangeArrowheads="1"/>
          </p:cNvPicPr>
          <p:nvPr/>
        </p:nvPicPr>
        <p:blipFill>
          <a:blip r:embed="rId3" cstate="print"/>
          <a:srcRect l="5605" t="33415" r="5623" b="14500"/>
          <a:stretch>
            <a:fillRect/>
          </a:stretch>
        </p:blipFill>
        <p:spPr bwMode="auto">
          <a:xfrm>
            <a:off x="6625167" y="4336824"/>
            <a:ext cx="4462727" cy="167040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22" name="Picture 6" descr="DSCN2484"/>
          <p:cNvPicPr>
            <a:picLocks noChangeAspect="1" noChangeArrowheads="1"/>
          </p:cNvPicPr>
          <p:nvPr/>
        </p:nvPicPr>
        <p:blipFill>
          <a:blip r:embed="rId4" cstate="print"/>
          <a:srcRect l="1166" t="29865" r="2959" b="16869"/>
          <a:stretch>
            <a:fillRect/>
          </a:stretch>
        </p:blipFill>
        <p:spPr bwMode="auto">
          <a:xfrm>
            <a:off x="1791494" y="4464936"/>
            <a:ext cx="4109045" cy="151112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23" name="Picture 7" descr="DSCN2522"/>
          <p:cNvPicPr>
            <a:picLocks noChangeAspect="1" noChangeArrowheads="1"/>
          </p:cNvPicPr>
          <p:nvPr/>
        </p:nvPicPr>
        <p:blipFill>
          <a:blip r:embed="rId5" cstate="print"/>
          <a:srcRect l="3835" t="34659" r="3835" b="16904"/>
          <a:stretch>
            <a:fillRect/>
          </a:stretch>
        </p:blipFill>
        <p:spPr bwMode="auto">
          <a:xfrm>
            <a:off x="2794992" y="6161264"/>
            <a:ext cx="4867514" cy="162833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0" name="Object 2"/>
          <p:cNvGraphicFramePr>
            <a:graphicFrameLocks noChangeAspect="1"/>
          </p:cNvGraphicFramePr>
          <p:nvPr/>
        </p:nvGraphicFramePr>
        <p:xfrm>
          <a:off x="0" y="0"/>
          <a:ext cx="12422188" cy="792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hoto Editor Photo" r:id="rId3" imgW="14942857" imgH="12838095" progId="">
                  <p:embed/>
                </p:oleObj>
              </mc:Choice>
              <mc:Fallback>
                <p:oleObj name="Photo Editor Photo" r:id="rId3" imgW="14942857" imgH="1283809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900" t="12500" r="4900" b="12500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422188" cy="7921625"/>
                      </a:xfrm>
                      <a:prstGeom prst="rect">
                        <a:avLst/>
                      </a:prstGeom>
                      <a:noFill/>
                      <a:ln w="12700" cap="sq">
                        <a:solidFill>
                          <a:srgbClr val="FFCC00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1" name="WordArt 3"/>
          <p:cNvSpPr>
            <a:spLocks noChangeArrowheads="1" noChangeShapeType="1" noTextEdit="1"/>
          </p:cNvSpPr>
          <p:nvPr/>
        </p:nvSpPr>
        <p:spPr bwMode="auto">
          <a:xfrm>
            <a:off x="5486466" y="264054"/>
            <a:ext cx="5797021" cy="704144"/>
          </a:xfrm>
          <a:prstGeom prst="rect">
            <a:avLst/>
          </a:prstGeom>
        </p:spPr>
        <p:txBody>
          <a:bodyPr wrap="none" lIns="116248" tIns="58124" rIns="116248" bIns="5812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600" kern="10" dirty="0" err="1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Weltron Urban"/>
              </a:rPr>
              <a:t>Luxation</a:t>
            </a:r>
            <a:r>
              <a:rPr lang="en-US" sz="4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Weltron Urban"/>
              </a:rPr>
              <a:t> Injuries</a:t>
            </a: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17929" y="-704144"/>
            <a:ext cx="9333894" cy="1848379"/>
          </a:xfrm>
        </p:spPr>
        <p:txBody>
          <a:bodyPr>
            <a:normAutofit fontScale="90000"/>
          </a:bodyPr>
          <a:lstStyle/>
          <a:p>
            <a:r>
              <a:rPr lang="en-US" sz="4100" u="sng" dirty="0">
                <a:latin typeface="Times New Roman" pitchFamily="18" charset="0"/>
              </a:rPr>
              <a:t/>
            </a:r>
            <a:br>
              <a:rPr lang="en-US" sz="4100" u="sng" dirty="0">
                <a:latin typeface="Times New Roman" pitchFamily="18" charset="0"/>
              </a:rPr>
            </a:br>
            <a:r>
              <a:rPr lang="en-US" sz="4100" u="sng" dirty="0">
                <a:latin typeface="Times New Roman" pitchFamily="18" charset="0"/>
              </a:rPr>
              <a:t/>
            </a:r>
            <a:br>
              <a:rPr lang="en-US" sz="4100" u="sng" dirty="0">
                <a:latin typeface="Times New Roman" pitchFamily="18" charset="0"/>
              </a:rPr>
            </a:br>
            <a:r>
              <a:rPr lang="en-US" sz="4100" u="sng" dirty="0">
                <a:solidFill>
                  <a:srgbClr val="CC0099"/>
                </a:solidFill>
                <a:latin typeface="Times New Roman" pitchFamily="18" charset="0"/>
              </a:rPr>
              <a:t>CONCUSSION/SUBLUXATION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310554" y="1672343"/>
            <a:ext cx="10455342" cy="4224867"/>
          </a:xfrm>
        </p:spPr>
        <p:txBody>
          <a:bodyPr/>
          <a:lstStyle/>
          <a:p>
            <a:r>
              <a:rPr lang="en-US" sz="2500" dirty="0" err="1"/>
              <a:t>Occlusal</a:t>
            </a:r>
            <a:r>
              <a:rPr lang="en-US" sz="2500" dirty="0"/>
              <a:t> grinding of opposing teeth</a:t>
            </a:r>
          </a:p>
          <a:p>
            <a:r>
              <a:rPr lang="en-US" sz="2500" dirty="0"/>
              <a:t>Immobilization may be indicated, especially in case of marked loosening</a:t>
            </a:r>
          </a:p>
          <a:p>
            <a:r>
              <a:rPr lang="en-US" sz="2500" dirty="0"/>
              <a:t>Soft diet for 14 days</a:t>
            </a:r>
          </a:p>
          <a:p>
            <a:r>
              <a:rPr lang="en-US" sz="2500" dirty="0"/>
              <a:t> supplemented by  radiographs and repeated pulp tests during the follow up period –min 1 yr</a:t>
            </a:r>
          </a:p>
          <a:p>
            <a:pPr>
              <a:buFontTx/>
              <a:buNone/>
            </a:pPr>
            <a:endParaRPr lang="en-US" sz="2500" dirty="0"/>
          </a:p>
        </p:txBody>
      </p:sp>
      <p:pic>
        <p:nvPicPr>
          <p:cNvPr id="64516" name="Picture 4" descr="DSCN2505"/>
          <p:cNvPicPr>
            <a:picLocks noChangeAspect="1" noChangeArrowheads="1"/>
          </p:cNvPicPr>
          <p:nvPr/>
        </p:nvPicPr>
        <p:blipFill>
          <a:blip r:embed="rId2" cstate="print"/>
          <a:srcRect l="7379" t="9741" r="9174" b="9766"/>
          <a:stretch>
            <a:fillRect/>
          </a:stretch>
        </p:blipFill>
        <p:spPr bwMode="auto">
          <a:xfrm>
            <a:off x="2380919" y="4488921"/>
            <a:ext cx="6625167" cy="3183320"/>
          </a:xfrm>
          <a:prstGeom prst="rect">
            <a:avLst/>
          </a:prstGeom>
          <a:noFill/>
        </p:spPr>
      </p:pic>
      <p:pic>
        <p:nvPicPr>
          <p:cNvPr id="64517" name="Picture 5" descr="DSCN2435"/>
          <p:cNvPicPr>
            <a:picLocks noChangeAspect="1" noChangeArrowheads="1"/>
          </p:cNvPicPr>
          <p:nvPr/>
        </p:nvPicPr>
        <p:blipFill>
          <a:blip r:embed="rId3" cstate="print"/>
          <a:srcRect l="6499" t="21591" r="68394" b="18040"/>
          <a:stretch>
            <a:fillRect/>
          </a:stretch>
        </p:blipFill>
        <p:spPr bwMode="auto">
          <a:xfrm>
            <a:off x="10351824" y="440090"/>
            <a:ext cx="1966846" cy="25763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4518" name="Picture 6" descr="DSCN2435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 l="36880" t="21579" r="36693" b="18051"/>
          <a:stretch>
            <a:fillRect/>
          </a:stretch>
        </p:blipFill>
        <p:spPr bwMode="auto">
          <a:xfrm>
            <a:off x="9627196" y="4576939"/>
            <a:ext cx="2070365" cy="301645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7493" y="379412"/>
            <a:ext cx="8755845" cy="676805"/>
          </a:xfrm>
        </p:spPr>
        <p:txBody>
          <a:bodyPr>
            <a:normAutofit fontScale="90000"/>
          </a:bodyPr>
          <a:lstStyle/>
          <a:p>
            <a:r>
              <a:rPr lang="en-US" sz="4100" u="sng" dirty="0">
                <a:latin typeface="Times New Roman" pitchFamily="18" charset="0"/>
              </a:rPr>
              <a:t/>
            </a:r>
            <a:br>
              <a:rPr lang="en-US" sz="4100" u="sng" dirty="0">
                <a:latin typeface="Times New Roman" pitchFamily="18" charset="0"/>
              </a:rPr>
            </a:br>
            <a:r>
              <a:rPr lang="en-US" sz="4100" u="sng" dirty="0">
                <a:latin typeface="Times New Roman" pitchFamily="18" charset="0"/>
              </a:rPr>
              <a:t/>
            </a:r>
            <a:br>
              <a:rPr lang="en-US" sz="4100" u="sng" dirty="0">
                <a:latin typeface="Times New Roman" pitchFamily="18" charset="0"/>
              </a:rPr>
            </a:br>
            <a:r>
              <a:rPr lang="en-US" sz="4100" dirty="0">
                <a:solidFill>
                  <a:srgbClr val="CC0099"/>
                </a:solidFill>
                <a:latin typeface="Times New Roman" pitchFamily="18" charset="0"/>
              </a:rPr>
              <a:t>EXTRUSIVE LUXATION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517591" y="1056217"/>
            <a:ext cx="10455342" cy="4224867"/>
          </a:xfrm>
        </p:spPr>
        <p:txBody>
          <a:bodyPr/>
          <a:lstStyle/>
          <a:p>
            <a:r>
              <a:rPr lang="en-US" sz="2500" dirty="0"/>
              <a:t>Careful repositioning , no L. A required</a:t>
            </a:r>
          </a:p>
          <a:p>
            <a:r>
              <a:rPr lang="en-US" sz="2500" dirty="0"/>
              <a:t>Flexible Splint  for 2-3 weeks</a:t>
            </a:r>
          </a:p>
        </p:txBody>
      </p:sp>
      <p:pic>
        <p:nvPicPr>
          <p:cNvPr id="66564" name="Picture 4" descr="DSCN2486"/>
          <p:cNvPicPr>
            <a:picLocks noChangeAspect="1" noChangeArrowheads="1"/>
          </p:cNvPicPr>
          <p:nvPr/>
        </p:nvPicPr>
        <p:blipFill>
          <a:blip r:embed="rId2" cstate="print"/>
          <a:srcRect l="4716" t="21579" r="3847" b="21603"/>
          <a:stretch>
            <a:fillRect/>
          </a:stretch>
        </p:blipFill>
        <p:spPr bwMode="auto">
          <a:xfrm>
            <a:off x="7556831" y="792163"/>
            <a:ext cx="4658321" cy="18465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6565" name="Picture 5" descr="DSCN2506"/>
          <p:cNvPicPr>
            <a:picLocks noChangeAspect="1" noChangeArrowheads="1"/>
          </p:cNvPicPr>
          <p:nvPr/>
        </p:nvPicPr>
        <p:blipFill>
          <a:blip r:embed="rId3" cstate="print"/>
          <a:srcRect l="13594" t="10925" r="10062"/>
          <a:stretch>
            <a:fillRect/>
          </a:stretch>
        </p:blipFill>
        <p:spPr bwMode="auto">
          <a:xfrm>
            <a:off x="931664" y="2816578"/>
            <a:ext cx="5175912" cy="39608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6566" name="Picture 6" descr="DSCN2507"/>
          <p:cNvPicPr>
            <a:picLocks noChangeAspect="1" noChangeArrowheads="1"/>
          </p:cNvPicPr>
          <p:nvPr/>
        </p:nvPicPr>
        <p:blipFill>
          <a:blip r:embed="rId4" cstate="print"/>
          <a:srcRect l="27797" t="9741" r="3847" b="3899"/>
          <a:stretch>
            <a:fillRect/>
          </a:stretch>
        </p:blipFill>
        <p:spPr bwMode="auto">
          <a:xfrm>
            <a:off x="7763868" y="2904596"/>
            <a:ext cx="3105547" cy="231047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6567" name="Picture 7" descr="DSCN2508"/>
          <p:cNvPicPr>
            <a:picLocks noChangeAspect="1" noChangeArrowheads="1"/>
          </p:cNvPicPr>
          <p:nvPr/>
        </p:nvPicPr>
        <p:blipFill>
          <a:blip r:embed="rId5" cstate="print"/>
          <a:srcRect l="30461" t="9741" r="2071" b="2663"/>
          <a:stretch>
            <a:fillRect/>
          </a:stretch>
        </p:blipFill>
        <p:spPr bwMode="auto">
          <a:xfrm>
            <a:off x="7349795" y="5457119"/>
            <a:ext cx="3726656" cy="221512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21448" y="-792162"/>
            <a:ext cx="9333894" cy="1848379"/>
          </a:xfrm>
        </p:spPr>
        <p:txBody>
          <a:bodyPr>
            <a:normAutofit fontScale="90000"/>
          </a:bodyPr>
          <a:lstStyle/>
          <a:p>
            <a:r>
              <a:rPr lang="en-US" sz="4100" u="sng" dirty="0">
                <a:latin typeface="Times New Roman" pitchFamily="18" charset="0"/>
              </a:rPr>
              <a:t/>
            </a:r>
            <a:br>
              <a:rPr lang="en-US" sz="4100" u="sng" dirty="0">
                <a:latin typeface="Times New Roman" pitchFamily="18" charset="0"/>
              </a:rPr>
            </a:br>
            <a:r>
              <a:rPr lang="en-US" sz="4100" u="sng" dirty="0">
                <a:latin typeface="Times New Roman" pitchFamily="18" charset="0"/>
              </a:rPr>
              <a:t/>
            </a:r>
            <a:br>
              <a:rPr lang="en-US" sz="4100" u="sng" dirty="0">
                <a:latin typeface="Times New Roman" pitchFamily="18" charset="0"/>
              </a:rPr>
            </a:br>
            <a:r>
              <a:rPr lang="en-US" sz="4100" u="sng" dirty="0">
                <a:solidFill>
                  <a:srgbClr val="CC0099"/>
                </a:solidFill>
                <a:latin typeface="Times New Roman" pitchFamily="18" charset="0"/>
              </a:rPr>
              <a:t>LATERAL LUXATION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931664" y="1320271"/>
            <a:ext cx="10455342" cy="4224867"/>
          </a:xfrm>
        </p:spPr>
        <p:txBody>
          <a:bodyPr/>
          <a:lstStyle/>
          <a:p>
            <a:r>
              <a:rPr lang="en-US" sz="2300" dirty="0"/>
              <a:t>Repositioning is forceful, L.A </a:t>
            </a:r>
          </a:p>
          <a:p>
            <a:r>
              <a:rPr lang="en-US" sz="2300" dirty="0"/>
              <a:t>Dislodge the root tip from its bony lock, firm digital pressure in </a:t>
            </a:r>
            <a:r>
              <a:rPr lang="en-US" sz="2300" dirty="0" err="1"/>
              <a:t>incisal</a:t>
            </a:r>
            <a:r>
              <a:rPr lang="en-US" sz="2300" dirty="0"/>
              <a:t> direction then maneuvered apically into its correct position</a:t>
            </a:r>
          </a:p>
          <a:p>
            <a:r>
              <a:rPr lang="en-US" sz="2300" dirty="0"/>
              <a:t>Forceps can be applied - slightly extruded past the bony alveolar lock and the directed back into its correct position</a:t>
            </a:r>
          </a:p>
          <a:p>
            <a:r>
              <a:rPr lang="en-US" sz="2300" dirty="0"/>
              <a:t>Labial  and palatal bone plates should be compressed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931664" y="4136848"/>
            <a:ext cx="10455342" cy="422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6248" tIns="58124" rIns="116248" bIns="58124"/>
          <a:lstStyle/>
          <a:p>
            <a:pPr marL="435929" indent="-435929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Lacerated </a:t>
            </a:r>
            <a:r>
              <a:rPr lang="en-US" dirty="0" err="1"/>
              <a:t>gingiva</a:t>
            </a:r>
            <a:r>
              <a:rPr lang="en-US" dirty="0"/>
              <a:t> is sutured, splinting done  and radiograph</a:t>
            </a:r>
          </a:p>
          <a:p>
            <a:pPr marL="435929" indent="-435929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If repositioning delayed more than 48 hrs - difficult </a:t>
            </a:r>
          </a:p>
        </p:txBody>
      </p:sp>
      <p:pic>
        <p:nvPicPr>
          <p:cNvPr id="67589" name="Picture 5" descr="DSCN2509"/>
          <p:cNvPicPr>
            <a:picLocks noChangeAspect="1" noChangeArrowheads="1"/>
          </p:cNvPicPr>
          <p:nvPr/>
        </p:nvPicPr>
        <p:blipFill>
          <a:blip r:embed="rId2" cstate="print"/>
          <a:srcRect l="7379" t="5006" r="1184"/>
          <a:stretch>
            <a:fillRect/>
          </a:stretch>
        </p:blipFill>
        <p:spPr bwMode="auto">
          <a:xfrm>
            <a:off x="2691474" y="4921676"/>
            <a:ext cx="5072393" cy="2911931"/>
          </a:xfrm>
          <a:prstGeom prst="rect">
            <a:avLst/>
          </a:prstGeom>
          <a:noFill/>
        </p:spPr>
      </p:pic>
      <p:pic>
        <p:nvPicPr>
          <p:cNvPr id="67590" name="Picture 6" descr="DSCN2436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 l="7379" t="21579" r="66876" b="19235"/>
          <a:stretch>
            <a:fillRect/>
          </a:stretch>
        </p:blipFill>
        <p:spPr bwMode="auto">
          <a:xfrm>
            <a:off x="9094509" y="5007862"/>
            <a:ext cx="1805099" cy="264971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SCN2490"/>
          <p:cNvPicPr>
            <a:picLocks noChangeAspect="1" noChangeArrowheads="1"/>
          </p:cNvPicPr>
          <p:nvPr/>
        </p:nvPicPr>
        <p:blipFill>
          <a:blip r:embed="rId2" cstate="print"/>
          <a:srcRect l="18919" t="2640" r="8286" b="5031"/>
          <a:stretch>
            <a:fillRect/>
          </a:stretch>
        </p:blipFill>
        <p:spPr bwMode="auto">
          <a:xfrm>
            <a:off x="7246276" y="4312885"/>
            <a:ext cx="3933693" cy="280190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8611" name="Picture 3" descr="DSCN2487"/>
          <p:cNvPicPr>
            <a:picLocks noChangeAspect="1" noChangeArrowheads="1"/>
          </p:cNvPicPr>
          <p:nvPr/>
        </p:nvPicPr>
        <p:blipFill>
          <a:blip r:embed="rId3" cstate="print"/>
          <a:srcRect l="21880" t="13588" r="13316" b="7103"/>
          <a:stretch>
            <a:fillRect/>
          </a:stretch>
        </p:blipFill>
        <p:spPr bwMode="auto">
          <a:xfrm>
            <a:off x="1449255" y="616127"/>
            <a:ext cx="3830175" cy="29871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8612" name="Picture 4" descr="DSCN2488"/>
          <p:cNvPicPr>
            <a:picLocks noChangeAspect="1" noChangeArrowheads="1"/>
          </p:cNvPicPr>
          <p:nvPr/>
        </p:nvPicPr>
        <p:blipFill>
          <a:blip r:embed="rId4" cstate="print"/>
          <a:srcRect l="16257" t="8557" r="18051" b="7399"/>
          <a:stretch>
            <a:fillRect/>
          </a:stretch>
        </p:blipFill>
        <p:spPr bwMode="auto">
          <a:xfrm>
            <a:off x="7246276" y="616127"/>
            <a:ext cx="3830175" cy="295410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8613" name="Picture 5" descr="DSCN2489"/>
          <p:cNvPicPr>
            <a:picLocks noChangeAspect="1" noChangeArrowheads="1"/>
          </p:cNvPicPr>
          <p:nvPr/>
        </p:nvPicPr>
        <p:blipFill>
          <a:blip r:embed="rId5" cstate="print"/>
          <a:srcRect l="16257" t="3822" r="10948" b="2663"/>
          <a:stretch>
            <a:fillRect/>
          </a:stretch>
        </p:blipFill>
        <p:spPr bwMode="auto">
          <a:xfrm>
            <a:off x="1449255" y="4318387"/>
            <a:ext cx="3933693" cy="272305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24966" y="-704144"/>
            <a:ext cx="9333894" cy="1848379"/>
          </a:xfrm>
        </p:spPr>
        <p:txBody>
          <a:bodyPr>
            <a:normAutofit fontScale="90000"/>
          </a:bodyPr>
          <a:lstStyle/>
          <a:p>
            <a:r>
              <a:rPr lang="en-US" sz="4100" u="sng" dirty="0">
                <a:latin typeface="Times New Roman" pitchFamily="18" charset="0"/>
              </a:rPr>
              <a:t/>
            </a:r>
            <a:br>
              <a:rPr lang="en-US" sz="4100" u="sng" dirty="0">
                <a:latin typeface="Times New Roman" pitchFamily="18" charset="0"/>
              </a:rPr>
            </a:br>
            <a:r>
              <a:rPr lang="en-US" sz="4100" u="sng" dirty="0">
                <a:latin typeface="Times New Roman" pitchFamily="18" charset="0"/>
              </a:rPr>
              <a:t/>
            </a:r>
            <a:br>
              <a:rPr lang="en-US" sz="4100" u="sng" dirty="0">
                <a:latin typeface="Times New Roman" pitchFamily="18" charset="0"/>
              </a:rPr>
            </a:br>
            <a:r>
              <a:rPr lang="en-US" sz="4100" u="sng" dirty="0">
                <a:solidFill>
                  <a:srgbClr val="CC0099"/>
                </a:solidFill>
                <a:latin typeface="Times New Roman" pitchFamily="18" charset="0"/>
              </a:rPr>
              <a:t>INTRUSIVE LUXATION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931664" y="1232253"/>
            <a:ext cx="10455342" cy="4224867"/>
          </a:xfrm>
        </p:spPr>
        <p:txBody>
          <a:bodyPr/>
          <a:lstStyle/>
          <a:p>
            <a:r>
              <a:rPr lang="en-US" sz="2500" dirty="0"/>
              <a:t>Intruded immature and mature teeth re-erupt spontaneously, in 2-3 months</a:t>
            </a:r>
          </a:p>
          <a:p>
            <a:pPr>
              <a:buFontTx/>
              <a:buNone/>
            </a:pPr>
            <a:endParaRPr lang="en-US" sz="2500" dirty="0"/>
          </a:p>
          <a:p>
            <a:r>
              <a:rPr lang="en-US" sz="2500" dirty="0"/>
              <a:t>Important to reposition within 2-3 weeks -  endodontic therapy </a:t>
            </a:r>
          </a:p>
          <a:p>
            <a:pPr>
              <a:buFontTx/>
              <a:buNone/>
            </a:pPr>
            <a:endParaRPr lang="en-US" sz="2500" dirty="0"/>
          </a:p>
          <a:p>
            <a:r>
              <a:rPr lang="en-US" sz="2500" dirty="0"/>
              <a:t>Treatment of choice in both immature and mature teeth is </a:t>
            </a:r>
            <a:r>
              <a:rPr lang="en-US" sz="2500" dirty="0" err="1"/>
              <a:t>ortho</a:t>
            </a:r>
            <a:r>
              <a:rPr lang="en-US" sz="2500" dirty="0"/>
              <a:t> repositioning over a period of 3-4 weeks</a:t>
            </a:r>
          </a:p>
        </p:txBody>
      </p:sp>
      <p:pic>
        <p:nvPicPr>
          <p:cNvPr id="69636" name="Picture 4" descr="DSCN2491"/>
          <p:cNvPicPr>
            <a:picLocks noChangeAspect="1" noChangeArrowheads="1"/>
          </p:cNvPicPr>
          <p:nvPr/>
        </p:nvPicPr>
        <p:blipFill>
          <a:blip r:embed="rId2" cstate="print"/>
          <a:srcRect l="3828" t="10924" r="5621" b="5031"/>
          <a:stretch>
            <a:fillRect/>
          </a:stretch>
        </p:blipFill>
        <p:spPr bwMode="auto">
          <a:xfrm>
            <a:off x="5900539" y="4488921"/>
            <a:ext cx="5693503" cy="3370358"/>
          </a:xfrm>
          <a:prstGeom prst="rect">
            <a:avLst/>
          </a:prstGeom>
          <a:noFill/>
        </p:spPr>
      </p:pic>
      <p:pic>
        <p:nvPicPr>
          <p:cNvPr id="69637" name="Picture 5" descr="DSCN2436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 l="35786" t="20125" r="36693" b="18323"/>
          <a:stretch>
            <a:fillRect/>
          </a:stretch>
        </p:blipFill>
        <p:spPr bwMode="auto">
          <a:xfrm>
            <a:off x="2587956" y="4664957"/>
            <a:ext cx="2245052" cy="320165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SCN2495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 l="20695" t="7375" r="14500" b="5031"/>
          <a:stretch>
            <a:fillRect/>
          </a:stretch>
        </p:blipFill>
        <p:spPr bwMode="auto">
          <a:xfrm>
            <a:off x="7246277" y="4312884"/>
            <a:ext cx="4179079" cy="337989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59" name="Picture 3" descr="DSCN2492"/>
          <p:cNvPicPr>
            <a:picLocks noChangeAspect="1" noChangeArrowheads="1"/>
          </p:cNvPicPr>
          <p:nvPr/>
        </p:nvPicPr>
        <p:blipFill>
          <a:blip r:embed="rId3" cstate="print">
            <a:lum bright="-12000"/>
          </a:blip>
          <a:srcRect l="20695" t="6190" r="9174" b="5031"/>
          <a:stretch>
            <a:fillRect/>
          </a:stretch>
        </p:blipFill>
        <p:spPr bwMode="auto">
          <a:xfrm>
            <a:off x="1759811" y="528109"/>
            <a:ext cx="4188099" cy="337989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60" name="Picture 4" descr="DSCN2493"/>
          <p:cNvPicPr>
            <a:picLocks noChangeAspect="1" noChangeArrowheads="1"/>
          </p:cNvPicPr>
          <p:nvPr/>
        </p:nvPicPr>
        <p:blipFill>
          <a:blip r:embed="rId4" cstate="print">
            <a:lum bright="-18000"/>
          </a:blip>
          <a:srcRect l="20695" t="2638" r="9174" b="3847"/>
          <a:stretch>
            <a:fillRect/>
          </a:stretch>
        </p:blipFill>
        <p:spPr bwMode="auto">
          <a:xfrm>
            <a:off x="7349795" y="528109"/>
            <a:ext cx="3975100" cy="337989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61" name="Picture 5" descr="DSCN2494"/>
          <p:cNvPicPr>
            <a:picLocks noChangeAspect="1" noChangeArrowheads="1"/>
          </p:cNvPicPr>
          <p:nvPr/>
        </p:nvPicPr>
        <p:blipFill>
          <a:blip r:embed="rId5" cstate="print">
            <a:lum bright="-12000"/>
          </a:blip>
          <a:srcRect l="17145" t="13292" r="16275" b="1480"/>
          <a:stretch>
            <a:fillRect/>
          </a:stretch>
        </p:blipFill>
        <p:spPr bwMode="auto">
          <a:xfrm>
            <a:off x="1656292" y="4312884"/>
            <a:ext cx="4179079" cy="337989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4FFDB-9CD2-46BA-B4D3-8344CC70D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45" dirty="0"/>
              <a:t>3.	Clinically:  </a:t>
            </a:r>
            <a:br>
              <a:rPr lang="en-US" sz="2445" dirty="0"/>
            </a:br>
            <a:r>
              <a:rPr lang="en-US" sz="2445" dirty="0"/>
              <a:t>		-possible abscess/fistula  </a:t>
            </a:r>
            <a:br>
              <a:rPr lang="en-US" sz="2445" dirty="0"/>
            </a:br>
            <a:r>
              <a:rPr lang="en-US" sz="2445" dirty="0"/>
              <a:t>		-no extreme mobility  </a:t>
            </a:r>
            <a:br>
              <a:rPr lang="en-US" sz="2445" dirty="0"/>
            </a:br>
            <a:r>
              <a:rPr lang="en-US" sz="2445" dirty="0"/>
              <a:t>		-large carious lesion with necrotic pulpal tissue  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45" dirty="0"/>
              <a:t>4.	Radiographic:  </a:t>
            </a:r>
            <a:br>
              <a:rPr lang="en-US" sz="2445" dirty="0"/>
            </a:br>
            <a:r>
              <a:rPr lang="en-US" sz="2445" dirty="0"/>
              <a:t>		-pulpal exposure  </a:t>
            </a:r>
            <a:br>
              <a:rPr lang="en-US" sz="2445" dirty="0"/>
            </a:br>
            <a:r>
              <a:rPr lang="en-US" sz="2445" dirty="0"/>
              <a:t>		-no internal or external root resorption 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1204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91" y="-176035"/>
            <a:ext cx="11179969" cy="1088848"/>
          </a:xfrm>
        </p:spPr>
        <p:txBody>
          <a:bodyPr/>
          <a:lstStyle/>
          <a:p>
            <a:r>
              <a:rPr lang="en-US" sz="4600" u="sng" dirty="0">
                <a:latin typeface="Times New Roman" pitchFamily="18" charset="0"/>
              </a:rPr>
              <a:t>SPLINTING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724629" y="989012"/>
            <a:ext cx="10439466" cy="539229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000" b="1" u="sng" dirty="0">
                <a:solidFill>
                  <a:srgbClr val="5D1D58"/>
                </a:solidFill>
              </a:rPr>
              <a:t>DEFINITON :</a:t>
            </a:r>
            <a:r>
              <a:rPr lang="en-US" sz="2000" dirty="0"/>
              <a:t>Dental splint is a rigid or a flexible device or compound used to support, protect or immobilize teeth that have been loosened, replanted, fractured or subjected to certain endodontic surgical procedure. (AAE) </a:t>
            </a:r>
            <a:endParaRPr lang="en-US" sz="2000" b="1" dirty="0">
              <a:solidFill>
                <a:srgbClr val="5D1D58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u="sng" dirty="0">
                <a:solidFill>
                  <a:srgbClr val="0000CC"/>
                </a:solidFill>
              </a:rPr>
              <a:t>INDICATIONS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An avulsed tooth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Displaced tooth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An extruded tooth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A root fractured tooth that is mobile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A mobile tooth interfere eating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u="sng" dirty="0">
                <a:solidFill>
                  <a:srgbClr val="0000CC"/>
                </a:solidFill>
              </a:rPr>
              <a:t>IDEAL PROPERTIES OF SPLINT</a:t>
            </a:r>
          </a:p>
          <a:p>
            <a:pPr>
              <a:lnSpc>
                <a:spcPct val="90000"/>
              </a:lnSpc>
            </a:pPr>
            <a:r>
              <a:rPr lang="en-US" sz="2000" u="sng" dirty="0">
                <a:solidFill>
                  <a:srgbClr val="993300"/>
                </a:solidFill>
              </a:rPr>
              <a:t>Physiological Healing </a:t>
            </a:r>
            <a:r>
              <a:rPr lang="en-US" sz="2000" dirty="0">
                <a:solidFill>
                  <a:srgbClr val="993300"/>
                </a:solidFill>
              </a:rPr>
              <a:t>(To optimize Healing)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      - Stabilize the traumatized teeth - anatomical position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      - Allow some physiological mobility - promote healing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      - Provide adequate fixation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      - Cause no damage to the teeth, </a:t>
            </a:r>
            <a:r>
              <a:rPr lang="en-US" sz="2000" dirty="0" err="1"/>
              <a:t>gingiva</a:t>
            </a:r>
            <a:r>
              <a:rPr lang="en-US" sz="2000" dirty="0"/>
              <a:t> and soft tissues -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u="sng" dirty="0">
                <a:solidFill>
                  <a:srgbClr val="C00000"/>
                </a:solidFill>
              </a:rPr>
              <a:t>NOTE</a:t>
            </a:r>
            <a:r>
              <a:rPr lang="en-US" sz="2000" dirty="0">
                <a:solidFill>
                  <a:srgbClr val="C00000"/>
                </a:solidFill>
              </a:rPr>
              <a:t> :After Root fracture Splint should be rigid to permit optimal formation of a dental callus to unite the root fragments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u="sng" dirty="0">
                <a:solidFill>
                  <a:srgbClr val="C00000"/>
                </a:solidFill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63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100" u="sng" dirty="0">
                <a:latin typeface="Times New Roman" pitchFamily="18" charset="0"/>
              </a:rPr>
              <a:t>TYPES OF SPLINT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pPr marL="581238" indent="-581238"/>
            <a:r>
              <a:rPr lang="en-US" sz="2500" dirty="0"/>
              <a:t>Tissue coverage splints</a:t>
            </a:r>
          </a:p>
          <a:p>
            <a:pPr marL="581238" indent="-581238"/>
            <a:r>
              <a:rPr lang="en-US" sz="2500" dirty="0"/>
              <a:t>Composite resin &amp; wire[ 0.7mm] splint</a:t>
            </a:r>
          </a:p>
          <a:p>
            <a:pPr marL="581238" indent="-581238"/>
            <a:r>
              <a:rPr lang="en-US" sz="2500" dirty="0"/>
              <a:t>Acrylic resin &amp; wire splint </a:t>
            </a:r>
          </a:p>
          <a:p>
            <a:pPr marL="581238" indent="-581238"/>
            <a:r>
              <a:rPr lang="en-US" sz="2500" dirty="0"/>
              <a:t>Fiber-filled acrylic splint </a:t>
            </a:r>
          </a:p>
          <a:p>
            <a:pPr marL="581238" indent="-581238"/>
            <a:r>
              <a:rPr lang="en-US" sz="2500" dirty="0"/>
              <a:t>Bonded  brackets &amp; arch wire splint </a:t>
            </a:r>
          </a:p>
          <a:p>
            <a:pPr marL="581238" indent="-581238"/>
            <a:r>
              <a:rPr lang="en-US" sz="2500" dirty="0"/>
              <a:t>Titanium Trauma splint </a:t>
            </a:r>
          </a:p>
          <a:p>
            <a:pPr marL="581238" indent="-581238"/>
            <a:r>
              <a:rPr lang="en-US" sz="2500" dirty="0"/>
              <a:t>Inter dental wiring &amp; Arch bar splint </a:t>
            </a:r>
          </a:p>
          <a:p>
            <a:pPr marL="581238" indent="-581238"/>
            <a:r>
              <a:rPr lang="en-US" sz="2500" dirty="0"/>
              <a:t>Laboratory splints </a:t>
            </a:r>
          </a:p>
          <a:p>
            <a:pPr marL="581238" indent="-581238">
              <a:buNone/>
            </a:pPr>
            <a:r>
              <a:rPr lang="en-US" sz="2500" dirty="0"/>
              <a:t>           a] Acrylic</a:t>
            </a:r>
          </a:p>
          <a:p>
            <a:pPr marL="581238" indent="-581238">
              <a:buNone/>
            </a:pPr>
            <a:r>
              <a:rPr lang="en-US" sz="2500" dirty="0"/>
              <a:t>           b] Thermoplastic</a:t>
            </a:r>
          </a:p>
        </p:txBody>
      </p:sp>
      <p:sp>
        <p:nvSpPr>
          <p:cNvPr id="112644" name="Line 4"/>
          <p:cNvSpPr>
            <a:spLocks noChangeShapeType="1"/>
          </p:cNvSpPr>
          <p:nvPr/>
        </p:nvSpPr>
        <p:spPr bwMode="auto">
          <a:xfrm>
            <a:off x="7277894" y="2589212"/>
            <a:ext cx="82814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16248" tIns="58124" rIns="116248" bIns="58124"/>
          <a:lstStyle/>
          <a:p>
            <a:endParaRPr lang="en-US"/>
          </a:p>
        </p:txBody>
      </p:sp>
      <p:sp>
        <p:nvSpPr>
          <p:cNvPr id="112645" name="Line 5"/>
          <p:cNvSpPr>
            <a:spLocks noChangeShapeType="1"/>
          </p:cNvSpPr>
          <p:nvPr/>
        </p:nvSpPr>
        <p:spPr bwMode="auto">
          <a:xfrm>
            <a:off x="7277894" y="2970212"/>
            <a:ext cx="82814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16248" tIns="58124" rIns="116248" bIns="58124"/>
          <a:lstStyle/>
          <a:p>
            <a:endParaRPr lang="en-US"/>
          </a:p>
        </p:txBody>
      </p:sp>
      <p:sp>
        <p:nvSpPr>
          <p:cNvPr id="112646" name="Line 6"/>
          <p:cNvSpPr>
            <a:spLocks noChangeShapeType="1"/>
          </p:cNvSpPr>
          <p:nvPr/>
        </p:nvSpPr>
        <p:spPr bwMode="auto">
          <a:xfrm>
            <a:off x="8116094" y="2589212"/>
            <a:ext cx="0" cy="3520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16248" tIns="58124" rIns="116248" bIns="58124"/>
          <a:lstStyle/>
          <a:p>
            <a:endParaRPr lang="en-US"/>
          </a:p>
        </p:txBody>
      </p:sp>
      <p:sp>
        <p:nvSpPr>
          <p:cNvPr id="112647" name="Line 7"/>
          <p:cNvSpPr>
            <a:spLocks noChangeShapeType="1"/>
          </p:cNvSpPr>
          <p:nvPr/>
        </p:nvSpPr>
        <p:spPr bwMode="auto">
          <a:xfrm>
            <a:off x="8116094" y="2741612"/>
            <a:ext cx="62110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16248" tIns="58124" rIns="116248" bIns="58124"/>
          <a:lstStyle/>
          <a:p>
            <a:endParaRPr lang="en-US"/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8801894" y="2055812"/>
            <a:ext cx="2133600" cy="165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6248" tIns="58124" rIns="116248" bIns="58124">
            <a:spAutoFit/>
          </a:bodyPr>
          <a:lstStyle/>
          <a:p>
            <a:pPr eaLnBrk="0" hangingPunct="0"/>
            <a:r>
              <a:rPr lang="en-US" sz="2500" dirty="0">
                <a:latin typeface="Comic Sans MS" pitchFamily="66" charset="0"/>
              </a:rPr>
              <a:t>Preferred n fulfills most of the demands</a:t>
            </a:r>
          </a:p>
        </p:txBody>
      </p:sp>
      <p:pic>
        <p:nvPicPr>
          <p:cNvPr id="112649" name="Picture 9"/>
          <p:cNvPicPr>
            <a:picLocks noChangeAspect="1" noChangeArrowheads="1"/>
          </p:cNvPicPr>
          <p:nvPr/>
        </p:nvPicPr>
        <p:blipFill>
          <a:blip r:embed="rId2">
            <a:lum bright="24000" contrast="-6000"/>
          </a:blip>
          <a:srcRect/>
          <a:stretch>
            <a:fillRect/>
          </a:stretch>
        </p:blipFill>
        <p:spPr bwMode="auto">
          <a:xfrm>
            <a:off x="7277893" y="3921874"/>
            <a:ext cx="3332725" cy="187058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4" descr="scan00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3094" y="5961534"/>
            <a:ext cx="3209065" cy="144679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58212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DSCN2527"/>
          <p:cNvPicPr>
            <a:picLocks noChangeAspect="1" noChangeArrowheads="1"/>
          </p:cNvPicPr>
          <p:nvPr/>
        </p:nvPicPr>
        <p:blipFill>
          <a:blip r:embed="rId2" cstate="print"/>
          <a:srcRect l="10042" t="8557" r="10948" b="8582"/>
          <a:stretch>
            <a:fillRect/>
          </a:stretch>
        </p:blipFill>
        <p:spPr bwMode="auto">
          <a:xfrm>
            <a:off x="7039240" y="3579401"/>
            <a:ext cx="5175912" cy="346204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8787" name="Picture 3" descr="DSCN2525"/>
          <p:cNvPicPr>
            <a:picLocks noChangeAspect="1" noChangeArrowheads="1"/>
          </p:cNvPicPr>
          <p:nvPr/>
        </p:nvPicPr>
        <p:blipFill>
          <a:blip r:embed="rId3" cstate="print"/>
          <a:srcRect l="13594" t="34599" r="19826" b="22711"/>
          <a:stretch>
            <a:fillRect/>
          </a:stretch>
        </p:blipFill>
        <p:spPr bwMode="auto">
          <a:xfrm>
            <a:off x="3002029" y="440090"/>
            <a:ext cx="6832203" cy="279457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8788" name="Picture 4" descr="DSCN2526"/>
          <p:cNvPicPr>
            <a:picLocks noChangeAspect="1" noChangeArrowheads="1"/>
          </p:cNvPicPr>
          <p:nvPr/>
        </p:nvPicPr>
        <p:blipFill>
          <a:blip r:embed="rId4" cstate="print"/>
          <a:srcRect l="13594" t="8557" r="2072" b="19237"/>
          <a:stretch>
            <a:fillRect/>
          </a:stretch>
        </p:blipFill>
        <p:spPr bwMode="auto">
          <a:xfrm>
            <a:off x="207037" y="3625244"/>
            <a:ext cx="6418130" cy="350421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51768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100" u="sng" dirty="0">
                <a:latin typeface="Times New Roman" pitchFamily="18" charset="0"/>
              </a:rPr>
              <a:t>DURATION OF SPLINTING                                </a:t>
            </a:r>
            <a:r>
              <a:rPr lang="en-US" sz="4100" u="sng" dirty="0">
                <a:solidFill>
                  <a:srgbClr val="990000"/>
                </a:solidFill>
                <a:latin typeface="Times New Roman" pitchFamily="18" charset="0"/>
              </a:rPr>
              <a:t>[ </a:t>
            </a:r>
            <a:r>
              <a:rPr lang="en-US" sz="4100" dirty="0" err="1">
                <a:solidFill>
                  <a:srgbClr val="990000"/>
                </a:solidFill>
                <a:latin typeface="Times New Roman" pitchFamily="18" charset="0"/>
              </a:rPr>
              <a:t>Andreasen</a:t>
            </a:r>
            <a:r>
              <a:rPr lang="en-US" sz="4100" dirty="0">
                <a:solidFill>
                  <a:srgbClr val="990000"/>
                </a:solidFill>
                <a:latin typeface="Times New Roman" pitchFamily="18" charset="0"/>
              </a:rPr>
              <a:t> &amp; </a:t>
            </a:r>
            <a:r>
              <a:rPr lang="en-US" sz="4100" dirty="0" err="1">
                <a:solidFill>
                  <a:srgbClr val="990000"/>
                </a:solidFill>
                <a:latin typeface="Times New Roman" pitchFamily="18" charset="0"/>
              </a:rPr>
              <a:t>Andreasen</a:t>
            </a:r>
            <a:r>
              <a:rPr lang="en-US" sz="4100" dirty="0">
                <a:solidFill>
                  <a:srgbClr val="990000"/>
                </a:solidFill>
                <a:latin typeface="Times New Roman" pitchFamily="18" charset="0"/>
              </a:rPr>
              <a:t> (1990)]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>
          <a:xfrm>
            <a:off x="1565714" y="1848380"/>
            <a:ext cx="9200183" cy="4743807"/>
          </a:xfrm>
        </p:spPr>
        <p:txBody>
          <a:bodyPr/>
          <a:lstStyle/>
          <a:p>
            <a:pPr marL="774984" indent="-774984">
              <a:buClr>
                <a:schemeClr val="tx1"/>
              </a:buClr>
              <a:buFontTx/>
              <a:buAutoNum type="arabicPeriod"/>
            </a:pPr>
            <a:r>
              <a:rPr lang="en-US" sz="2500" dirty="0"/>
              <a:t>Avulsion                          - 7-10 days </a:t>
            </a:r>
          </a:p>
          <a:p>
            <a:pPr marL="774984" indent="-774984">
              <a:buClr>
                <a:schemeClr val="tx1"/>
              </a:buClr>
              <a:buFontTx/>
              <a:buAutoNum type="arabicPeriod"/>
            </a:pPr>
            <a:r>
              <a:rPr lang="en-US" sz="2500" dirty="0" err="1"/>
              <a:t>Subluxation</a:t>
            </a:r>
            <a:r>
              <a:rPr lang="en-US" sz="2500" dirty="0"/>
              <a:t>                     - 2 wks </a:t>
            </a:r>
          </a:p>
          <a:p>
            <a:pPr marL="774984" indent="-774984">
              <a:buClr>
                <a:schemeClr val="tx1"/>
              </a:buClr>
              <a:buFontTx/>
              <a:buAutoNum type="arabicPeriod"/>
            </a:pPr>
            <a:r>
              <a:rPr lang="en-US" sz="2500" dirty="0"/>
              <a:t>Extrusion                         - 2-3 wks </a:t>
            </a:r>
          </a:p>
          <a:p>
            <a:pPr marL="774984" indent="-774984">
              <a:buClr>
                <a:schemeClr val="tx1"/>
              </a:buClr>
              <a:buFontTx/>
              <a:buAutoNum type="arabicPeriod"/>
            </a:pPr>
            <a:r>
              <a:rPr lang="en-US" sz="2500" dirty="0"/>
              <a:t>Intrusion                          - 6-8 wks </a:t>
            </a:r>
          </a:p>
          <a:p>
            <a:pPr marL="774984" indent="-774984">
              <a:buClr>
                <a:schemeClr val="tx1"/>
              </a:buClr>
              <a:buFontTx/>
              <a:buAutoNum type="arabicPeriod"/>
            </a:pPr>
            <a:r>
              <a:rPr lang="en-US" sz="2500" dirty="0"/>
              <a:t>Lat, </a:t>
            </a:r>
            <a:r>
              <a:rPr lang="en-US" sz="2500" dirty="0" err="1"/>
              <a:t>luxation</a:t>
            </a:r>
            <a:r>
              <a:rPr lang="en-US" sz="2500" dirty="0"/>
              <a:t>                    - 6-8wks </a:t>
            </a:r>
          </a:p>
          <a:p>
            <a:pPr marL="774984" indent="-774984">
              <a:buClr>
                <a:schemeClr val="tx1"/>
              </a:buClr>
              <a:buFontTx/>
              <a:buAutoNum type="arabicPeriod"/>
            </a:pPr>
            <a:r>
              <a:rPr lang="en-US" sz="2500" dirty="0"/>
              <a:t>Root fracture                   - 2- 4mnths </a:t>
            </a:r>
          </a:p>
          <a:p>
            <a:pPr marL="774984" indent="-774984">
              <a:buClr>
                <a:schemeClr val="tx1"/>
              </a:buClr>
              <a:buFontTx/>
              <a:buAutoNum type="arabicPeriod"/>
            </a:pPr>
            <a:r>
              <a:rPr lang="en-US" sz="2500" dirty="0" err="1"/>
              <a:t>Dento</a:t>
            </a:r>
            <a:r>
              <a:rPr lang="en-US" sz="2500" dirty="0"/>
              <a:t>-Alveolar fracture    - 4 -8 wks</a:t>
            </a: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1449255" y="4664957"/>
            <a:ext cx="6625167" cy="132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6248" tIns="58124" rIns="116248" bIns="58124" anchor="ctr"/>
          <a:lstStyle/>
          <a:p>
            <a:pPr algn="ctr"/>
            <a:r>
              <a:rPr lang="en-US" sz="4100" b="1" dirty="0">
                <a:solidFill>
                  <a:schemeClr val="tx2"/>
                </a:solidFill>
                <a:latin typeface="Tahoma" pitchFamily="34" charset="0"/>
              </a:rPr>
              <a:t> </a:t>
            </a:r>
            <a:r>
              <a:rPr lang="en-US" sz="3100" b="1" u="sng" dirty="0">
                <a:solidFill>
                  <a:srgbClr val="CC0099"/>
                </a:solidFill>
                <a:latin typeface="Times New Roman" pitchFamily="18" charset="0"/>
              </a:rPr>
              <a:t>ADJUNCTIVE THERAPY</a:t>
            </a:r>
            <a:r>
              <a:rPr lang="en-US" sz="56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2587956" y="5721173"/>
            <a:ext cx="6935722" cy="250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6248" tIns="58124" rIns="116248" bIns="58124"/>
          <a:lstStyle/>
          <a:p>
            <a:pPr marL="435929" indent="-435929">
              <a:spcBef>
                <a:spcPct val="20000"/>
              </a:spcBef>
              <a:buFontTx/>
              <a:buChar char="•"/>
            </a:pPr>
            <a:r>
              <a:rPr lang="en-US" dirty="0"/>
              <a:t>Tetanus booster &lt; 48hrs.</a:t>
            </a:r>
          </a:p>
          <a:p>
            <a:pPr marL="435929" indent="-435929">
              <a:spcBef>
                <a:spcPct val="20000"/>
              </a:spcBef>
              <a:buFontTx/>
              <a:buChar char="•"/>
            </a:pPr>
            <a:r>
              <a:rPr lang="en-US" dirty="0"/>
              <a:t>Systemic antibiotics –5-7 days</a:t>
            </a:r>
          </a:p>
          <a:p>
            <a:pPr marL="435929" indent="-435929">
              <a:spcBef>
                <a:spcPct val="20000"/>
              </a:spcBef>
              <a:buFontTx/>
              <a:buChar char="•"/>
            </a:pPr>
            <a:r>
              <a:rPr lang="en-US" dirty="0"/>
              <a:t>analgesics </a:t>
            </a:r>
          </a:p>
          <a:p>
            <a:pPr marL="435929" indent="-435929">
              <a:spcBef>
                <a:spcPct val="20000"/>
              </a:spcBef>
              <a:buFontTx/>
              <a:buChar char="•"/>
            </a:pPr>
            <a:r>
              <a:rPr lang="en-US" dirty="0"/>
              <a:t>Oral hygiene – </a:t>
            </a:r>
            <a:r>
              <a:rPr lang="en-US" dirty="0" err="1"/>
              <a:t>chx</a:t>
            </a:r>
            <a:r>
              <a:rPr lang="en-US" dirty="0"/>
              <a:t> rinse </a:t>
            </a:r>
          </a:p>
          <a:p>
            <a:pPr marL="435929" indent="-435929">
              <a:spcBef>
                <a:spcPct val="20000"/>
              </a:spcBef>
              <a:buFontTx/>
              <a:buChar char="•"/>
            </a:pPr>
            <a:r>
              <a:rPr lang="en-US" dirty="0"/>
              <a:t> Advised :Liquid / soft diet</a:t>
            </a:r>
          </a:p>
          <a:p>
            <a:pPr marL="435929" indent="-435929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688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02A18B60-4DF7-4292-B1C5-C1608E187E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7089" y="14807"/>
            <a:ext cx="11388010" cy="698748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sz="2445" b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445" b="1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445" b="1" dirty="0" err="1"/>
              <a:t>Favourable</a:t>
            </a:r>
            <a:r>
              <a:rPr lang="en-US" sz="2445" b="1" dirty="0"/>
              <a:t> outcome</a:t>
            </a:r>
            <a:r>
              <a:rPr lang="en-US" sz="2445" dirty="0"/>
              <a:t>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445" dirty="0">
              <a:solidFill>
                <a:srgbClr val="FFFF99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45" dirty="0"/>
              <a:t>-	Root end closure (apexification) at the apices of immature roots or an apical barrier, as evidenced by radiographic evaluation.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45" dirty="0"/>
              <a:t>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45" dirty="0"/>
              <a:t>-	Adverse post-treatment clinical signs or symptoms of sensitivity, pain, or swelling should not be evident.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45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45" dirty="0"/>
              <a:t>-	There should be no radiographic evidence of external root resorption, lateral root </a:t>
            </a:r>
            <a:r>
              <a:rPr lang="en-US" sz="2445" dirty="0" err="1"/>
              <a:t>pathosis</a:t>
            </a:r>
            <a:r>
              <a:rPr lang="en-US" sz="2445" dirty="0"/>
              <a:t>, or breakdown of </a:t>
            </a:r>
            <a:r>
              <a:rPr lang="en-US" sz="2445" dirty="0" err="1"/>
              <a:t>periradicular</a:t>
            </a:r>
            <a:r>
              <a:rPr lang="en-US" sz="2445" dirty="0"/>
              <a:t> supporting tissues during or following therapy.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4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2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2535</TotalTime>
  <Words>3299</Words>
  <Application>Microsoft Office PowerPoint</Application>
  <PresentationFormat>Custom</PresentationFormat>
  <Paragraphs>612</Paragraphs>
  <Slides>83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7" baseType="lpstr">
      <vt:lpstr>Arial</vt:lpstr>
      <vt:lpstr>Arial Rounded MT Bold</vt:lpstr>
      <vt:lpstr>Calibri</vt:lpstr>
      <vt:lpstr>Comic Sans MS</vt:lpstr>
      <vt:lpstr>Dauphin</vt:lpstr>
      <vt:lpstr>STIXGeneral-Regular</vt:lpstr>
      <vt:lpstr>Tahoma</vt:lpstr>
      <vt:lpstr>Times New Roman</vt:lpstr>
      <vt:lpstr>Trebuchet MS</vt:lpstr>
      <vt:lpstr>Weltron Urban</vt:lpstr>
      <vt:lpstr>Wingdings</vt:lpstr>
      <vt:lpstr>Wingdings 2</vt:lpstr>
      <vt:lpstr>Opulent</vt:lpstr>
      <vt:lpstr>Photo Editor Photo</vt:lpstr>
      <vt:lpstr>TRAUMATIC INJURIES OF TEETH</vt:lpstr>
      <vt:lpstr>Ellis and davey’s classification (1970)</vt:lpstr>
      <vt:lpstr>Ellis class iv </vt:lpstr>
      <vt:lpstr>Treatment modalities for  Ellis class IV   </vt:lpstr>
      <vt:lpstr>Immature  teeth </vt:lpstr>
      <vt:lpstr>PowerPoint Presentation</vt:lpstr>
      <vt:lpstr>PowerPoint Presentation</vt:lpstr>
      <vt:lpstr>PowerPoint Presentation</vt:lpstr>
      <vt:lpstr>PowerPoint Presentation</vt:lpstr>
      <vt:lpstr>Pulp revascularization </vt:lpstr>
      <vt:lpstr>PowerPoint Presentation</vt:lpstr>
      <vt:lpstr>PowerPoint Presentation</vt:lpstr>
      <vt:lpstr>PowerPoint Presentation</vt:lpstr>
      <vt:lpstr>Treatment for discoloration </vt:lpstr>
      <vt:lpstr>PowerPoint Presentation</vt:lpstr>
      <vt:lpstr>Avulsion:</vt:lpstr>
      <vt:lpstr>PowerPoint Presentation</vt:lpstr>
      <vt:lpstr>Clinical findings:</vt:lpstr>
      <vt:lpstr>Radiographic findings: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MANAGEMENT </vt:lpstr>
      <vt:lpstr>STORAGE MEDIA</vt:lpstr>
      <vt:lpstr>Classification:</vt:lpstr>
      <vt:lpstr>Based on cell viability: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PREPARATION OF THE ROOT </vt:lpstr>
      <vt:lpstr>PREPARATION OF SOCKET</vt:lpstr>
      <vt:lpstr>SECOND VISIT  [After 7-10 days ]</vt:lpstr>
      <vt:lpstr>PowerPoint Presentation</vt:lpstr>
      <vt:lpstr>RESTORATIONS </vt:lpstr>
      <vt:lpstr>PowerPoint Presentation</vt:lpstr>
      <vt:lpstr>CROWN ROOT fracture:</vt:lpstr>
      <vt:lpstr>CROWN –ROOT FRACTURES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Root fracture </vt:lpstr>
      <vt:lpstr>Root fracture:</vt:lpstr>
      <vt:lpstr>PowerPoint Presentation</vt:lpstr>
      <vt:lpstr>PowerPoint Presentation</vt:lpstr>
      <vt:lpstr>CLINICAL MANAGEMENT</vt:lpstr>
      <vt:lpstr>PowerPoint Presentation</vt:lpstr>
      <vt:lpstr>PowerPoint Presentation</vt:lpstr>
      <vt:lpstr>ZONE 1</vt:lpstr>
      <vt:lpstr>ZONE 2</vt:lpstr>
      <vt:lpstr>ZONE 3</vt:lpstr>
      <vt:lpstr>Healing patterns</vt:lpstr>
      <vt:lpstr>PowerPoint Presentation</vt:lpstr>
      <vt:lpstr>PowerPoint Presentation</vt:lpstr>
      <vt:lpstr>PowerPoint Presentation</vt:lpstr>
      <vt:lpstr>VERTICAL ROOT FRACTURE</vt:lpstr>
      <vt:lpstr>PowerPoint Presentation</vt:lpstr>
      <vt:lpstr>PowerPoint Presentation</vt:lpstr>
      <vt:lpstr>PowerPoint Presentation</vt:lpstr>
      <vt:lpstr>  CONCUSSION/SUBLUXATION</vt:lpstr>
      <vt:lpstr>  EXTRUSIVE LUXATION</vt:lpstr>
      <vt:lpstr>  LATERAL LUXATION</vt:lpstr>
      <vt:lpstr>PowerPoint Presentation</vt:lpstr>
      <vt:lpstr>  INTRUSIVE LUXATION</vt:lpstr>
      <vt:lpstr>PowerPoint Presentation</vt:lpstr>
      <vt:lpstr>SPLINTING</vt:lpstr>
      <vt:lpstr>TYPES OF SPLINT</vt:lpstr>
      <vt:lpstr>PowerPoint Presentation</vt:lpstr>
      <vt:lpstr>DURATION OF SPLINTING                                [ Andreasen &amp; Andreasen (1990)]</vt:lpstr>
    </vt:vector>
  </TitlesOfParts>
  <Company>My CompCare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OF TRAUMATIC INJURIES OF TEETH</dc:title>
  <dc:creator>User</dc:creator>
  <cp:lastModifiedBy>Snigdha chebrolu</cp:lastModifiedBy>
  <cp:revision>49</cp:revision>
  <dcterms:created xsi:type="dcterms:W3CDTF">2010-04-30T01:40:02Z</dcterms:created>
  <dcterms:modified xsi:type="dcterms:W3CDTF">2022-01-12T06:46:57Z</dcterms:modified>
</cp:coreProperties>
</file>